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5" r:id="rId3"/>
    <p:sldId id="264" r:id="rId4"/>
    <p:sldId id="268" r:id="rId5"/>
    <p:sldId id="261" r:id="rId6"/>
    <p:sldId id="262" r:id="rId7"/>
    <p:sldId id="266" r:id="rId8"/>
    <p:sldId id="263" r:id="rId9"/>
    <p:sldId id="267" r:id="rId10"/>
    <p:sldId id="269" r:id="rId11"/>
    <p:sldId id="270" r:id="rId12"/>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C4D903-6DDC-BB4D-863F-8AD8048140F9}" v="180" dt="2022-03-24T22:06:17.215"/>
    <p1510:client id="{0A923DB6-AF7C-66EC-CD7F-906F9C76CDB8}" v="420" dt="2022-03-24T18:27:01.341"/>
    <p1510:client id="{2F4B9FAC-3756-49FA-A843-DA8BE2E8A2D4}" v="21" dt="2022-03-24T15:27:40.368"/>
    <p1510:client id="{6AD5D2F3-47AC-3CE2-E6BE-92F2F613F0F1}" v="96" dt="2022-03-24T09:00:12.897"/>
    <p1510:client id="{A53F3FD4-90CA-1E4A-78D0-F919A71980F2}" v="20" dt="2022-03-24T15:26:23.052"/>
    <p1510:client id="{CC682783-48D0-16AF-BF3C-6AEE941CB450}" v="293" dt="2022-03-24T17:25:06.381"/>
    <p1510:client id="{FAF1F2EB-5E6A-9E3A-C7E2-872E213F2A31}" v="66" dt="2022-03-24T16:46:50.9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87"/>
  </p:normalViewPr>
  <p:slideViewPr>
    <p:cSldViewPr snapToGrid="0" snapToObjects="1">
      <p:cViewPr varScale="1">
        <p:scale>
          <a:sx n="90" d="100"/>
          <a:sy n="90" d="100"/>
        </p:scale>
        <p:origin x="232" y="504"/>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5162A19-FE05-4DFF-B747-B28290A58C54}" type="doc">
      <dgm:prSet loTypeId="urn:microsoft.com/office/officeart/2005/8/layout/vList2" loCatId="list" qsTypeId="urn:microsoft.com/office/officeart/2005/8/quickstyle/simple1" qsCatId="simple" csTypeId="urn:microsoft.com/office/officeart/2005/8/colors/accent4_1" csCatId="accent4" phldr="1"/>
      <dgm:spPr/>
      <dgm:t>
        <a:bodyPr/>
        <a:lstStyle/>
        <a:p>
          <a:endParaRPr lang="en-US"/>
        </a:p>
      </dgm:t>
    </dgm:pt>
    <dgm:pt modelId="{EC624D94-3718-421E-8DAD-2741448AA95F}">
      <dgm:prSet/>
      <dgm:spPr/>
      <dgm:t>
        <a:bodyPr/>
        <a:lstStyle/>
        <a:p>
          <a:pPr rtl="0"/>
          <a:r>
            <a:rPr lang="en-US">
              <a:latin typeface="+mj-lt"/>
            </a:rPr>
            <a:t>Statement 1: The aim assist (haptic guidance) is effective </a:t>
          </a:r>
        </a:p>
      </dgm:t>
    </dgm:pt>
    <dgm:pt modelId="{02399129-1661-4DB8-938C-69B3980F9BDA}" type="parTrans" cxnId="{D0DDC5EE-7E5E-4E0B-B370-3F91B54BD6AB}">
      <dgm:prSet/>
      <dgm:spPr/>
      <dgm:t>
        <a:bodyPr/>
        <a:lstStyle/>
        <a:p>
          <a:endParaRPr lang="en-US"/>
        </a:p>
      </dgm:t>
    </dgm:pt>
    <dgm:pt modelId="{0080A487-37E3-49E4-A35D-44BE9CED457C}" type="sibTrans" cxnId="{D0DDC5EE-7E5E-4E0B-B370-3F91B54BD6AB}">
      <dgm:prSet/>
      <dgm:spPr/>
      <dgm:t>
        <a:bodyPr/>
        <a:lstStyle/>
        <a:p>
          <a:endParaRPr lang="en-US"/>
        </a:p>
      </dgm:t>
    </dgm:pt>
    <dgm:pt modelId="{103978B7-14D1-4180-8153-53014CC3AF6D}">
      <dgm:prSet/>
      <dgm:spPr/>
      <dgm:t>
        <a:bodyPr/>
        <a:lstStyle/>
        <a:p>
          <a:r>
            <a:rPr lang="en-US">
              <a:latin typeface="+mj-lt"/>
            </a:rPr>
            <a:t>Statement 2: There is a notable difference between the three weapons</a:t>
          </a:r>
        </a:p>
      </dgm:t>
    </dgm:pt>
    <dgm:pt modelId="{370CA9A5-B001-48AA-BA2D-78E1557E23F1}" type="parTrans" cxnId="{145D5CFE-DA31-43D9-8473-ADF1362B08F2}">
      <dgm:prSet/>
      <dgm:spPr/>
      <dgm:t>
        <a:bodyPr/>
        <a:lstStyle/>
        <a:p>
          <a:endParaRPr lang="en-US"/>
        </a:p>
      </dgm:t>
    </dgm:pt>
    <dgm:pt modelId="{C9A5D541-63E5-46DD-AF49-C3DA22BAD80C}" type="sibTrans" cxnId="{145D5CFE-DA31-43D9-8473-ADF1362B08F2}">
      <dgm:prSet/>
      <dgm:spPr/>
      <dgm:t>
        <a:bodyPr/>
        <a:lstStyle/>
        <a:p>
          <a:endParaRPr lang="en-US"/>
        </a:p>
      </dgm:t>
    </dgm:pt>
    <dgm:pt modelId="{C6ED9FCC-5A35-4BBF-88AC-BC342E61C729}">
      <dgm:prSet/>
      <dgm:spPr/>
      <dgm:t>
        <a:bodyPr/>
        <a:lstStyle/>
        <a:p>
          <a:pPr rtl="0"/>
          <a:r>
            <a:rPr lang="en-US">
              <a:latin typeface="+mj-lt"/>
            </a:rPr>
            <a:t>Statement 3: With the recoil the simulation feels more immersive</a:t>
          </a:r>
        </a:p>
      </dgm:t>
    </dgm:pt>
    <dgm:pt modelId="{E4F63744-846D-47FD-8699-20F6AAEAED21}" type="parTrans" cxnId="{8C6E47B0-5CFC-4F33-993D-F77507DA344A}">
      <dgm:prSet/>
      <dgm:spPr/>
      <dgm:t>
        <a:bodyPr/>
        <a:lstStyle/>
        <a:p>
          <a:endParaRPr lang="en-US"/>
        </a:p>
      </dgm:t>
    </dgm:pt>
    <dgm:pt modelId="{86DBBEAC-F316-435D-BDA6-AA6455F46DC3}" type="sibTrans" cxnId="{8C6E47B0-5CFC-4F33-993D-F77507DA344A}">
      <dgm:prSet/>
      <dgm:spPr/>
      <dgm:t>
        <a:bodyPr/>
        <a:lstStyle/>
        <a:p>
          <a:endParaRPr lang="en-US"/>
        </a:p>
      </dgm:t>
    </dgm:pt>
    <dgm:pt modelId="{B4CA6B60-217D-41CA-A215-842E88F0F555}" type="pres">
      <dgm:prSet presAssocID="{75162A19-FE05-4DFF-B747-B28290A58C54}" presName="linear" presStyleCnt="0">
        <dgm:presLayoutVars>
          <dgm:animLvl val="lvl"/>
          <dgm:resizeHandles val="exact"/>
        </dgm:presLayoutVars>
      </dgm:prSet>
      <dgm:spPr/>
    </dgm:pt>
    <dgm:pt modelId="{37191E56-E601-46E8-B724-4428F55F8BF2}" type="pres">
      <dgm:prSet presAssocID="{EC624D94-3718-421E-8DAD-2741448AA95F}" presName="parentText" presStyleLbl="node1" presStyleIdx="0" presStyleCnt="3">
        <dgm:presLayoutVars>
          <dgm:chMax val="0"/>
          <dgm:bulletEnabled val="1"/>
        </dgm:presLayoutVars>
      </dgm:prSet>
      <dgm:spPr/>
    </dgm:pt>
    <dgm:pt modelId="{CDE3F8C2-1A00-4658-BADA-EF308A5F0473}" type="pres">
      <dgm:prSet presAssocID="{0080A487-37E3-49E4-A35D-44BE9CED457C}" presName="spacer" presStyleCnt="0"/>
      <dgm:spPr/>
    </dgm:pt>
    <dgm:pt modelId="{DDA8917B-5FF3-4111-A524-3B29E30E521B}" type="pres">
      <dgm:prSet presAssocID="{103978B7-14D1-4180-8153-53014CC3AF6D}" presName="parentText" presStyleLbl="node1" presStyleIdx="1" presStyleCnt="3">
        <dgm:presLayoutVars>
          <dgm:chMax val="0"/>
          <dgm:bulletEnabled val="1"/>
        </dgm:presLayoutVars>
      </dgm:prSet>
      <dgm:spPr/>
    </dgm:pt>
    <dgm:pt modelId="{0324DECD-AA2D-4120-B189-5ADBFC85E68D}" type="pres">
      <dgm:prSet presAssocID="{C9A5D541-63E5-46DD-AF49-C3DA22BAD80C}" presName="spacer" presStyleCnt="0"/>
      <dgm:spPr/>
    </dgm:pt>
    <dgm:pt modelId="{63E10F29-3137-45CE-87A2-CD6C9EBC93D3}" type="pres">
      <dgm:prSet presAssocID="{C6ED9FCC-5A35-4BBF-88AC-BC342E61C729}" presName="parentText" presStyleLbl="node1" presStyleIdx="2" presStyleCnt="3">
        <dgm:presLayoutVars>
          <dgm:chMax val="0"/>
          <dgm:bulletEnabled val="1"/>
        </dgm:presLayoutVars>
      </dgm:prSet>
      <dgm:spPr/>
    </dgm:pt>
  </dgm:ptLst>
  <dgm:cxnLst>
    <dgm:cxn modelId="{5B1B6507-DE1D-4713-B4DE-387CF7212956}" type="presOf" srcId="{EC624D94-3718-421E-8DAD-2741448AA95F}" destId="{37191E56-E601-46E8-B724-4428F55F8BF2}" srcOrd="0" destOrd="0" presId="urn:microsoft.com/office/officeart/2005/8/layout/vList2"/>
    <dgm:cxn modelId="{5E430363-F7AB-4DB9-959C-D065D89E9128}" type="presOf" srcId="{75162A19-FE05-4DFF-B747-B28290A58C54}" destId="{B4CA6B60-217D-41CA-A215-842E88F0F555}" srcOrd="0" destOrd="0" presId="urn:microsoft.com/office/officeart/2005/8/layout/vList2"/>
    <dgm:cxn modelId="{FF3A5DAD-72E4-4BE5-AA0F-27398FDC5464}" type="presOf" srcId="{C6ED9FCC-5A35-4BBF-88AC-BC342E61C729}" destId="{63E10F29-3137-45CE-87A2-CD6C9EBC93D3}" srcOrd="0" destOrd="0" presId="urn:microsoft.com/office/officeart/2005/8/layout/vList2"/>
    <dgm:cxn modelId="{8C6E47B0-5CFC-4F33-993D-F77507DA344A}" srcId="{75162A19-FE05-4DFF-B747-B28290A58C54}" destId="{C6ED9FCC-5A35-4BBF-88AC-BC342E61C729}" srcOrd="2" destOrd="0" parTransId="{E4F63744-846D-47FD-8699-20F6AAEAED21}" sibTransId="{86DBBEAC-F316-435D-BDA6-AA6455F46DC3}"/>
    <dgm:cxn modelId="{D0DDC5EE-7E5E-4E0B-B370-3F91B54BD6AB}" srcId="{75162A19-FE05-4DFF-B747-B28290A58C54}" destId="{EC624D94-3718-421E-8DAD-2741448AA95F}" srcOrd="0" destOrd="0" parTransId="{02399129-1661-4DB8-938C-69B3980F9BDA}" sibTransId="{0080A487-37E3-49E4-A35D-44BE9CED457C}"/>
    <dgm:cxn modelId="{77D101F2-DB0A-4F75-907D-CD7F3A3F7FC2}" type="presOf" srcId="{103978B7-14D1-4180-8153-53014CC3AF6D}" destId="{DDA8917B-5FF3-4111-A524-3B29E30E521B}" srcOrd="0" destOrd="0" presId="urn:microsoft.com/office/officeart/2005/8/layout/vList2"/>
    <dgm:cxn modelId="{145D5CFE-DA31-43D9-8473-ADF1362B08F2}" srcId="{75162A19-FE05-4DFF-B747-B28290A58C54}" destId="{103978B7-14D1-4180-8153-53014CC3AF6D}" srcOrd="1" destOrd="0" parTransId="{370CA9A5-B001-48AA-BA2D-78E1557E23F1}" sibTransId="{C9A5D541-63E5-46DD-AF49-C3DA22BAD80C}"/>
    <dgm:cxn modelId="{47640FB7-DC85-486C-A995-996B7E0CB260}" type="presParOf" srcId="{B4CA6B60-217D-41CA-A215-842E88F0F555}" destId="{37191E56-E601-46E8-B724-4428F55F8BF2}" srcOrd="0" destOrd="0" presId="urn:microsoft.com/office/officeart/2005/8/layout/vList2"/>
    <dgm:cxn modelId="{843B7D06-9213-43D9-AB45-C13F26D91FED}" type="presParOf" srcId="{B4CA6B60-217D-41CA-A215-842E88F0F555}" destId="{CDE3F8C2-1A00-4658-BADA-EF308A5F0473}" srcOrd="1" destOrd="0" presId="urn:microsoft.com/office/officeart/2005/8/layout/vList2"/>
    <dgm:cxn modelId="{64CF3A85-A700-4A9F-88E2-D3A39F0EF75F}" type="presParOf" srcId="{B4CA6B60-217D-41CA-A215-842E88F0F555}" destId="{DDA8917B-5FF3-4111-A524-3B29E30E521B}" srcOrd="2" destOrd="0" presId="urn:microsoft.com/office/officeart/2005/8/layout/vList2"/>
    <dgm:cxn modelId="{4CD51E79-E2A6-4E88-A62B-002951586840}" type="presParOf" srcId="{B4CA6B60-217D-41CA-A215-842E88F0F555}" destId="{0324DECD-AA2D-4120-B189-5ADBFC85E68D}" srcOrd="3" destOrd="0" presId="urn:microsoft.com/office/officeart/2005/8/layout/vList2"/>
    <dgm:cxn modelId="{8A814FBB-5D80-4A2A-BFA6-705366896AC0}" type="presParOf" srcId="{B4CA6B60-217D-41CA-A215-842E88F0F555}" destId="{63E10F29-3137-45CE-87A2-CD6C9EBC93D3}"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191E56-E601-46E8-B724-4428F55F8BF2}">
      <dsp:nvSpPr>
        <dsp:cNvPr id="0" name=""/>
        <dsp:cNvSpPr/>
      </dsp:nvSpPr>
      <dsp:spPr>
        <a:xfrm>
          <a:off x="0" y="55415"/>
          <a:ext cx="5028555" cy="913678"/>
        </a:xfrm>
        <a:prstGeom prst="roundRect">
          <a:avLst/>
        </a:prstGeom>
        <a:solidFill>
          <a:schemeClr val="lt1">
            <a:hueOff val="0"/>
            <a:satOff val="0"/>
            <a:lumOff val="0"/>
            <a:alphaOff val="0"/>
          </a:schemeClr>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a:latin typeface="+mj-lt"/>
            </a:rPr>
            <a:t>Statement 1: The aim assist (haptic guidance) is effective </a:t>
          </a:r>
        </a:p>
      </dsp:txBody>
      <dsp:txXfrm>
        <a:off x="44602" y="100017"/>
        <a:ext cx="4939351" cy="824474"/>
      </dsp:txXfrm>
    </dsp:sp>
    <dsp:sp modelId="{DDA8917B-5FF3-4111-A524-3B29E30E521B}">
      <dsp:nvSpPr>
        <dsp:cNvPr id="0" name=""/>
        <dsp:cNvSpPr/>
      </dsp:nvSpPr>
      <dsp:spPr>
        <a:xfrm>
          <a:off x="0" y="1035334"/>
          <a:ext cx="5028555" cy="913678"/>
        </a:xfrm>
        <a:prstGeom prst="roundRect">
          <a:avLst/>
        </a:prstGeom>
        <a:solidFill>
          <a:schemeClr val="lt1">
            <a:hueOff val="0"/>
            <a:satOff val="0"/>
            <a:lumOff val="0"/>
            <a:alphaOff val="0"/>
          </a:schemeClr>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latin typeface="+mj-lt"/>
            </a:rPr>
            <a:t>Statement 2: There is a notable difference between the three weapons</a:t>
          </a:r>
        </a:p>
      </dsp:txBody>
      <dsp:txXfrm>
        <a:off x="44602" y="1079936"/>
        <a:ext cx="4939351" cy="824474"/>
      </dsp:txXfrm>
    </dsp:sp>
    <dsp:sp modelId="{63E10F29-3137-45CE-87A2-CD6C9EBC93D3}">
      <dsp:nvSpPr>
        <dsp:cNvPr id="0" name=""/>
        <dsp:cNvSpPr/>
      </dsp:nvSpPr>
      <dsp:spPr>
        <a:xfrm>
          <a:off x="0" y="2015252"/>
          <a:ext cx="5028555" cy="913678"/>
        </a:xfrm>
        <a:prstGeom prst="roundRect">
          <a:avLst/>
        </a:prstGeom>
        <a:solidFill>
          <a:schemeClr val="lt1">
            <a:hueOff val="0"/>
            <a:satOff val="0"/>
            <a:lumOff val="0"/>
            <a:alphaOff val="0"/>
          </a:schemeClr>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a:latin typeface="+mj-lt"/>
            </a:rPr>
            <a:t>Statement 3: With the recoil the simulation feels more immersive</a:t>
          </a:r>
        </a:p>
      </dsp:txBody>
      <dsp:txXfrm>
        <a:off x="44602" y="2059854"/>
        <a:ext cx="4939351" cy="82447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319006-4186-784A-9464-B3CC7E93484B}" type="datetimeFigureOut">
              <a:rPr lang="en-US" smtClean="0"/>
              <a:t>3/24/22</a:t>
            </a:fld>
            <a:endParaRPr lang="en-US"/>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3003F5-0EFD-4B45-A478-8AA0045B45B3}" type="slidenum">
              <a:rPr lang="en-US" smtClean="0"/>
              <a:t>‹N›</a:t>
            </a:fld>
            <a:endParaRPr lang="en-US"/>
          </a:p>
        </p:txBody>
      </p:sp>
    </p:spTree>
    <p:extLst>
      <p:ext uri="{BB962C8B-B14F-4D97-AF65-F5344CB8AC3E}">
        <p14:creationId xmlns:p14="http://schemas.microsoft.com/office/powerpoint/2010/main" val="2992284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resources.bibblio.org/the-future-of-content-discovery"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a:ea typeface="Calibri"/>
                <a:cs typeface="Calibri"/>
              </a:rPr>
              <a:t>1) The scope of the experiment is hitting</a:t>
            </a:r>
            <a:r>
              <a:rPr lang="en-GB"/>
              <a:t> the target as many times as possible without hitting the civilians</a:t>
            </a:r>
          </a:p>
          <a:p>
            <a:endParaRPr lang="en-GB">
              <a:ea typeface="Calibri"/>
              <a:cs typeface="Calibri"/>
            </a:endParaRPr>
          </a:p>
          <a:p>
            <a:r>
              <a:rPr lang="en-GB">
                <a:ea typeface="Calibri"/>
                <a:cs typeface="Calibri"/>
              </a:rPr>
              <a:t>2) There are three modalities (see points) + extra experiment with recoil:</a:t>
            </a:r>
          </a:p>
          <a:p>
            <a:r>
              <a:rPr lang="en-GB">
                <a:ea typeface="Calibri"/>
                <a:cs typeface="Calibri"/>
              </a:rPr>
              <a:t>     - wind disturbance is sinusoidal force coming from a randomized position</a:t>
            </a:r>
          </a:p>
          <a:p>
            <a:r>
              <a:rPr lang="en-GB">
                <a:ea typeface="Calibri"/>
                <a:cs typeface="Calibri"/>
              </a:rPr>
              <a:t>     - haptic guidance is implemented with bump and hole method, higher guidance means larger gaussian and stronger force</a:t>
            </a:r>
          </a:p>
          <a:p>
            <a:r>
              <a:rPr lang="en-GB">
                <a:ea typeface="Calibri"/>
                <a:cs typeface="Calibri"/>
              </a:rPr>
              <a:t>     - weapon weight is a constant downwards force</a:t>
            </a:r>
          </a:p>
          <a:p>
            <a:r>
              <a:rPr lang="en-GB">
                <a:ea typeface="Calibri"/>
                <a:cs typeface="Calibri"/>
              </a:rPr>
              <a:t>     - viscosity is proportional to weapon moving speed</a:t>
            </a:r>
          </a:p>
          <a:p>
            <a:r>
              <a:rPr lang="en-GB">
                <a:ea typeface="Calibri"/>
                <a:cs typeface="Calibri"/>
              </a:rPr>
              <a:t>     - recoil is an impulsive upwards force</a:t>
            </a:r>
          </a:p>
        </p:txBody>
      </p:sp>
      <p:sp>
        <p:nvSpPr>
          <p:cNvPr id="4" name="Segnaposto numero diapositiva 3"/>
          <p:cNvSpPr>
            <a:spLocks noGrp="1"/>
          </p:cNvSpPr>
          <p:nvPr>
            <p:ph type="sldNum" sz="quarter" idx="5"/>
          </p:nvPr>
        </p:nvSpPr>
        <p:spPr/>
        <p:txBody>
          <a:bodyPr/>
          <a:lstStyle/>
          <a:p>
            <a:fld id="{1F3003F5-0EFD-4B45-A478-8AA0045B45B3}" type="slidenum">
              <a:rPr lang="en-US" smtClean="0"/>
              <a:t>3</a:t>
            </a:fld>
            <a:endParaRPr lang="en-US"/>
          </a:p>
        </p:txBody>
      </p:sp>
    </p:spTree>
    <p:extLst>
      <p:ext uri="{BB962C8B-B14F-4D97-AF65-F5344CB8AC3E}">
        <p14:creationId xmlns:p14="http://schemas.microsoft.com/office/powerpoint/2010/main" val="1524216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Extra question: does the recoil help? (makes you be more aware of when you shoot, but is an extra disturbance)</a:t>
            </a:r>
          </a:p>
        </p:txBody>
      </p:sp>
      <p:sp>
        <p:nvSpPr>
          <p:cNvPr id="4" name="Slide Number Placeholder 3"/>
          <p:cNvSpPr>
            <a:spLocks noGrp="1"/>
          </p:cNvSpPr>
          <p:nvPr>
            <p:ph type="sldNum" sz="quarter" idx="5"/>
          </p:nvPr>
        </p:nvSpPr>
        <p:spPr/>
        <p:txBody>
          <a:bodyPr/>
          <a:lstStyle/>
          <a:p>
            <a:fld id="{1F3003F5-0EFD-4B45-A478-8AA0045B45B3}" type="slidenum">
              <a:rPr lang="en-US" smtClean="0"/>
              <a:t>4</a:t>
            </a:fld>
            <a:endParaRPr lang="en-US"/>
          </a:p>
        </p:txBody>
      </p:sp>
    </p:spTree>
    <p:extLst>
      <p:ext uri="{BB962C8B-B14F-4D97-AF65-F5344CB8AC3E}">
        <p14:creationId xmlns:p14="http://schemas.microsoft.com/office/powerpoint/2010/main" val="2670013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a:t>1. The experiments have been conducted randomizing the order of the task for the user. This has been done to achieve a greater objectivity in during the data collection phase. Each participant has done 4 different modality. The last one with sniper + recoil has been used only for the subjective feedback in the </a:t>
            </a:r>
            <a:r>
              <a:rPr lang="en-US" err="1"/>
              <a:t>questionare</a:t>
            </a:r>
            <a:endParaRPr lang="en-US"/>
          </a:p>
          <a:p>
            <a:endParaRPr lang="en-US"/>
          </a:p>
          <a:p>
            <a:r>
              <a:rPr lang="en-US"/>
              <a:t>2. The online survey is used to collect the subjective feedback of the user.</a:t>
            </a:r>
          </a:p>
          <a:p>
            <a:endParaRPr lang="en-US"/>
          </a:p>
          <a:p>
            <a:r>
              <a:rPr lang="en-US"/>
              <a:t>3. A pool of at least 10 participant is suggest to generate some statistics.</a:t>
            </a:r>
          </a:p>
        </p:txBody>
      </p:sp>
      <p:sp>
        <p:nvSpPr>
          <p:cNvPr id="4" name="Segnaposto numero diapositiva 3"/>
          <p:cNvSpPr>
            <a:spLocks noGrp="1"/>
          </p:cNvSpPr>
          <p:nvPr>
            <p:ph type="sldNum" sz="quarter" idx="5"/>
          </p:nvPr>
        </p:nvSpPr>
        <p:spPr/>
        <p:txBody>
          <a:bodyPr/>
          <a:lstStyle/>
          <a:p>
            <a:fld id="{1F3003F5-0EFD-4B45-A478-8AA0045B45B3}" type="slidenum">
              <a:rPr lang="en-US" smtClean="0"/>
              <a:t>5</a:t>
            </a:fld>
            <a:endParaRPr lang="en-US"/>
          </a:p>
        </p:txBody>
      </p:sp>
    </p:spTree>
    <p:extLst>
      <p:ext uri="{BB962C8B-B14F-4D97-AF65-F5344CB8AC3E}">
        <p14:creationId xmlns:p14="http://schemas.microsoft.com/office/powerpoint/2010/main" val="3010596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a:t>To find an answer to our research questions we decided to analyze mainly three metrics.</a:t>
            </a:r>
          </a:p>
          <a:p>
            <a:endParaRPr lang="en-US"/>
          </a:p>
          <a:p>
            <a:r>
              <a:rPr lang="en-US"/>
              <a:t>The Bullet per minute and kill per minute we expected to be indicative for to understand is higher movement constraints, so in the sniper and in the rifle, leads to a lower BPM and KPM. </a:t>
            </a:r>
          </a:p>
          <a:p>
            <a:endParaRPr lang="en-US"/>
          </a:p>
          <a:p>
            <a:r>
              <a:rPr lang="en-US"/>
              <a:t>With the SME we tried to understand if the height map, and so the haptic feedback, is a good tool to increase the precision of the user.</a:t>
            </a:r>
          </a:p>
        </p:txBody>
      </p:sp>
      <p:sp>
        <p:nvSpPr>
          <p:cNvPr id="4" name="Segnaposto numero diapositiva 3"/>
          <p:cNvSpPr>
            <a:spLocks noGrp="1"/>
          </p:cNvSpPr>
          <p:nvPr>
            <p:ph type="sldNum" sz="quarter" idx="5"/>
          </p:nvPr>
        </p:nvSpPr>
        <p:spPr/>
        <p:txBody>
          <a:bodyPr/>
          <a:lstStyle/>
          <a:p>
            <a:fld id="{1F3003F5-0EFD-4B45-A478-8AA0045B45B3}" type="slidenum">
              <a:rPr lang="en-US" smtClean="0"/>
              <a:t>6</a:t>
            </a:fld>
            <a:endParaRPr lang="en-US"/>
          </a:p>
        </p:txBody>
      </p:sp>
    </p:spTree>
    <p:extLst>
      <p:ext uri="{BB962C8B-B14F-4D97-AF65-F5344CB8AC3E}">
        <p14:creationId xmlns:p14="http://schemas.microsoft.com/office/powerpoint/2010/main" val="2713571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With recoil smallest </a:t>
            </a:r>
            <a:r>
              <a:rPr lang="en-US" err="1">
                <a:cs typeface="Calibri"/>
              </a:rPr>
              <a:t>sme</a:t>
            </a:r>
            <a:r>
              <a:rPr lang="en-US">
                <a:cs typeface="Calibri"/>
              </a:rPr>
              <a:t> but low KPM and BPM</a:t>
            </a:r>
          </a:p>
        </p:txBody>
      </p:sp>
      <p:sp>
        <p:nvSpPr>
          <p:cNvPr id="4" name="Slide Number Placeholder 3"/>
          <p:cNvSpPr>
            <a:spLocks noGrp="1"/>
          </p:cNvSpPr>
          <p:nvPr>
            <p:ph type="sldNum" sz="quarter" idx="5"/>
          </p:nvPr>
        </p:nvSpPr>
        <p:spPr/>
        <p:txBody>
          <a:bodyPr/>
          <a:lstStyle/>
          <a:p>
            <a:fld id="{1F3003F5-0EFD-4B45-A478-8AA0045B45B3}" type="slidenum">
              <a:rPr lang="en-US" smtClean="0"/>
              <a:t>7</a:t>
            </a:fld>
            <a:endParaRPr lang="en-US"/>
          </a:p>
        </p:txBody>
      </p:sp>
    </p:spTree>
    <p:extLst>
      <p:ext uri="{BB962C8B-B14F-4D97-AF65-F5344CB8AC3E}">
        <p14:creationId xmlns:p14="http://schemas.microsoft.com/office/powerpoint/2010/main" val="22626135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a:t>We believe that also the sensation of the users are important and therefore we realize an online </a:t>
            </a:r>
            <a:r>
              <a:rPr lang="it-IT" err="1"/>
              <a:t>questionnaire</a:t>
            </a:r>
            <a:r>
              <a:rPr lang="it-IT"/>
              <a:t>. </a:t>
            </a:r>
            <a:r>
              <a:rPr lang="en-US"/>
              <a:t> We use it to gather some subjective feedbacks. In particular we used the last experiment, the one with the recoil, to understand if such a feedback can create a more immersive simulation. </a:t>
            </a:r>
          </a:p>
          <a:p>
            <a:endParaRPr lang="en-US"/>
          </a:p>
          <a:p>
            <a:r>
              <a:rPr lang="en-US"/>
              <a:t>The second question is the dedicated to understand if the viscosity and the gravity have worked properly, deluding the participant the current weapon was heavier, hence more difficult to be moved. </a:t>
            </a:r>
          </a:p>
          <a:p>
            <a:endParaRPr lang="en-US"/>
          </a:p>
          <a:p>
            <a:r>
              <a:rPr lang="en-US"/>
              <a:t>The last question focused on the aim assist, as we wanted to understand if the SME values where reflected by the perceive sensation of the user.</a:t>
            </a:r>
          </a:p>
        </p:txBody>
      </p:sp>
      <p:sp>
        <p:nvSpPr>
          <p:cNvPr id="4" name="Segnaposto numero diapositiva 3"/>
          <p:cNvSpPr>
            <a:spLocks noGrp="1"/>
          </p:cNvSpPr>
          <p:nvPr>
            <p:ph type="sldNum" sz="quarter" idx="5"/>
          </p:nvPr>
        </p:nvSpPr>
        <p:spPr/>
        <p:txBody>
          <a:bodyPr/>
          <a:lstStyle/>
          <a:p>
            <a:fld id="{1F3003F5-0EFD-4B45-A478-8AA0045B45B3}" type="slidenum">
              <a:rPr lang="en-US" smtClean="0"/>
              <a:t>8</a:t>
            </a:fld>
            <a:endParaRPr lang="en-US"/>
          </a:p>
        </p:txBody>
      </p:sp>
    </p:spTree>
    <p:extLst>
      <p:ext uri="{BB962C8B-B14F-4D97-AF65-F5344CB8AC3E}">
        <p14:creationId xmlns:p14="http://schemas.microsoft.com/office/powerpoint/2010/main" val="1667623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a:cs typeface="Calibri"/>
              </a:rPr>
              <a:t>Statement1: 90%-10%</a:t>
            </a:r>
          </a:p>
          <a:p>
            <a:r>
              <a:rPr lang="en-US">
                <a:cs typeface="Calibri"/>
              </a:rPr>
              <a:t>Statement2: 65%-35%</a:t>
            </a:r>
          </a:p>
          <a:p>
            <a:r>
              <a:rPr lang="en-US">
                <a:cs typeface="Calibri"/>
              </a:rPr>
              <a:t>Statement3: 70%-10%-20%</a:t>
            </a:r>
          </a:p>
        </p:txBody>
      </p:sp>
      <p:sp>
        <p:nvSpPr>
          <p:cNvPr id="4" name="Segnaposto numero diapositiva 3"/>
          <p:cNvSpPr>
            <a:spLocks noGrp="1"/>
          </p:cNvSpPr>
          <p:nvPr>
            <p:ph type="sldNum" sz="quarter" idx="5"/>
          </p:nvPr>
        </p:nvSpPr>
        <p:spPr/>
        <p:txBody>
          <a:bodyPr/>
          <a:lstStyle/>
          <a:p>
            <a:fld id="{1F3003F5-0EFD-4B45-A478-8AA0045B45B3}" type="slidenum">
              <a:rPr lang="en-US" smtClean="0"/>
              <a:t>9</a:t>
            </a:fld>
            <a:endParaRPr lang="en-US"/>
          </a:p>
        </p:txBody>
      </p:sp>
    </p:spTree>
    <p:extLst>
      <p:ext uri="{BB962C8B-B14F-4D97-AF65-F5344CB8AC3E}">
        <p14:creationId xmlns:p14="http://schemas.microsoft.com/office/powerpoint/2010/main" val="3448799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 The metric has shown that with increased haptic guidance the mean absolute error (MAE) decreases (, as well the number of missed targets.) That means the accuracy increases. Also the survey reveals that the haptic guidance helps aiming.</a:t>
            </a:r>
          </a:p>
          <a:p>
            <a:r>
              <a:rPr lang="en-US">
                <a:ea typeface="Calibri"/>
                <a:cs typeface="Calibri"/>
              </a:rPr>
              <a:t>- We can therefore approve our first research question, which says that the haptic guidance will make the weapons more precise despite the increased weight and viscosity.</a:t>
            </a:r>
          </a:p>
          <a:p>
            <a:endParaRPr lang="en-US">
              <a:ea typeface="Calibri"/>
              <a:cs typeface="Calibri"/>
            </a:endParaRPr>
          </a:p>
          <a:p>
            <a:r>
              <a:rPr lang="en-US">
                <a:ea typeface="Calibri"/>
                <a:cs typeface="Calibri"/>
              </a:rPr>
              <a:t>- </a:t>
            </a:r>
            <a:r>
              <a:rPr lang="en-US"/>
              <a:t>Different from what could be expected from our second research question, we did not observe that increased weight and viscosity reduces the number of kills/bullets per minute (KPM/BPM).</a:t>
            </a:r>
            <a:endParaRPr lang="en-US">
              <a:ea typeface="Calibri"/>
              <a:cs typeface="Calibri"/>
            </a:endParaRPr>
          </a:p>
          <a:p>
            <a:r>
              <a:rPr lang="en-US">
                <a:ea typeface="Calibri"/>
                <a:cs typeface="Calibri"/>
              </a:rPr>
              <a:t>- </a:t>
            </a:r>
            <a:r>
              <a:rPr lang="en-US"/>
              <a:t>There are several reasons that can be causing this:</a:t>
            </a:r>
            <a:endParaRPr lang="en-US">
              <a:ea typeface="Calibri"/>
              <a:cs typeface="Calibri"/>
            </a:endParaRPr>
          </a:p>
          <a:p>
            <a:r>
              <a:rPr lang="en-US">
                <a:ea typeface="Calibri"/>
                <a:cs typeface="Calibri"/>
              </a:rPr>
              <a:t>        - Some of our participants claimed that they did not feel any notable difference between the weapons. This indicates that the weight and velocity were to low to disturb/ to slow down the movements of the participant. He/ She could still move the weapon (almost) as fast as without a weight and velocity .</a:t>
            </a:r>
          </a:p>
          <a:p>
            <a:r>
              <a:rPr lang="en-US">
                <a:ea typeface="Calibri"/>
                <a:cs typeface="Calibri"/>
              </a:rPr>
              <a:t>        - Another reason is that the participant maybe moved faster the </a:t>
            </a:r>
            <a:r>
              <a:rPr lang="en-US"/>
              <a:t>lightweight </a:t>
            </a:r>
            <a:r>
              <a:rPr lang="en-US">
                <a:ea typeface="Calibri"/>
                <a:cs typeface="Calibri"/>
              </a:rPr>
              <a:t>weapon itself but spent more time aiming for the target.</a:t>
            </a:r>
          </a:p>
        </p:txBody>
      </p:sp>
      <p:sp>
        <p:nvSpPr>
          <p:cNvPr id="4" name="Slide Number Placeholder 3"/>
          <p:cNvSpPr>
            <a:spLocks noGrp="1"/>
          </p:cNvSpPr>
          <p:nvPr>
            <p:ph type="sldNum" sz="quarter" idx="5"/>
          </p:nvPr>
        </p:nvSpPr>
        <p:spPr/>
        <p:txBody>
          <a:bodyPr/>
          <a:lstStyle/>
          <a:p>
            <a:fld id="{1F3003F5-0EFD-4B45-A478-8AA0045B45B3}" type="slidenum">
              <a:rPr lang="en-US" smtClean="0"/>
              <a:t>10</a:t>
            </a:fld>
            <a:endParaRPr lang="en-US"/>
          </a:p>
        </p:txBody>
      </p:sp>
    </p:spTree>
    <p:extLst>
      <p:ext uri="{BB962C8B-B14F-4D97-AF65-F5344CB8AC3E}">
        <p14:creationId xmlns:p14="http://schemas.microsoft.com/office/powerpoint/2010/main" val="3374686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 To improve the </a:t>
            </a:r>
            <a:r>
              <a:rPr lang="en-US"/>
              <a:t>validity of our results more experiments should be conducted. 11 participants are too few to give reliable conclusions.</a:t>
            </a:r>
          </a:p>
          <a:p>
            <a:endParaRPr lang="en-US">
              <a:ea typeface="Calibri"/>
              <a:cs typeface="Calibri"/>
            </a:endParaRPr>
          </a:p>
          <a:p>
            <a:r>
              <a:rPr lang="en-US">
                <a:ea typeface="Calibri"/>
                <a:cs typeface="Calibri"/>
              </a:rPr>
              <a:t>- The second recommendation is to increase the weight and viscosity of the weapons with haptic guidance. Thereby, the influence of the weight and viscosity might be visible in the results. </a:t>
            </a:r>
          </a:p>
          <a:p>
            <a:endParaRPr lang="en-US">
              <a:ea typeface="Calibri"/>
              <a:cs typeface="Calibri"/>
            </a:endParaRPr>
          </a:p>
          <a:p>
            <a:r>
              <a:rPr lang="en-US">
                <a:ea typeface="Calibri"/>
                <a:cs typeface="Calibri"/>
              </a:rPr>
              <a:t>- Last, </a:t>
            </a:r>
            <a:r>
              <a:rPr lang="en-US"/>
              <a:t>our experiment does not consider the distance to the target, which is one of the most if not the most important factor for choosing the right weapon. To find out which weapon is suitable for which distances, further experiments could be conducted with targets of different sizes.</a:t>
            </a:r>
            <a:endParaRPr lang="en-US">
              <a:ea typeface="Calibri"/>
              <a:cs typeface="Calibri"/>
            </a:endParaRPr>
          </a:p>
          <a:p>
            <a:endParaRPr lang="en-US">
              <a:ea typeface="Calibri"/>
              <a:cs typeface="Calibri"/>
            </a:endParaRPr>
          </a:p>
          <a:p>
            <a:endParaRPr lang="en-US">
              <a:ea typeface="Calibri"/>
              <a:cs typeface="Calibri"/>
            </a:endParaRPr>
          </a:p>
          <a:p>
            <a:r>
              <a:rPr lang="en-US">
                <a:ea typeface="Calibri"/>
                <a:cs typeface="Calibri"/>
              </a:rPr>
              <a:t>Source of picture: </a:t>
            </a:r>
            <a:r>
              <a:rPr lang="en-US">
                <a:hlinkClick r:id="rId3"/>
              </a:rPr>
              <a:t>https://resources.bibblio.org/the-future-of-content-discovery</a:t>
            </a:r>
            <a:r>
              <a:rPr lang="en-US"/>
              <a:t>, 24.03.2022</a:t>
            </a:r>
            <a:endParaRPr lang="en-US">
              <a:ea typeface="Calibri"/>
              <a:cs typeface="Calibri"/>
            </a:endParaRPr>
          </a:p>
        </p:txBody>
      </p:sp>
      <p:sp>
        <p:nvSpPr>
          <p:cNvPr id="4" name="Slide Number Placeholder 3"/>
          <p:cNvSpPr>
            <a:spLocks noGrp="1"/>
          </p:cNvSpPr>
          <p:nvPr>
            <p:ph type="sldNum" sz="quarter" idx="5"/>
          </p:nvPr>
        </p:nvSpPr>
        <p:spPr/>
        <p:txBody>
          <a:bodyPr/>
          <a:lstStyle/>
          <a:p>
            <a:fld id="{1F3003F5-0EFD-4B45-A478-8AA0045B45B3}" type="slidenum">
              <a:rPr lang="en-US" smtClean="0"/>
              <a:t>11</a:t>
            </a:fld>
            <a:endParaRPr lang="en-US"/>
          </a:p>
        </p:txBody>
      </p:sp>
    </p:spTree>
    <p:extLst>
      <p:ext uri="{BB962C8B-B14F-4D97-AF65-F5344CB8AC3E}">
        <p14:creationId xmlns:p14="http://schemas.microsoft.com/office/powerpoint/2010/main" val="1143734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6FDAE9D-5A41-7547-AFCE-C16081324B5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US"/>
          </a:p>
        </p:txBody>
      </p:sp>
      <p:sp>
        <p:nvSpPr>
          <p:cNvPr id="3" name="Sottotitolo 2">
            <a:extLst>
              <a:ext uri="{FF2B5EF4-FFF2-40B4-BE49-F238E27FC236}">
                <a16:creationId xmlns:a16="http://schemas.microsoft.com/office/drawing/2014/main" id="{6A62F0B4-170D-CA45-AFEC-73B0B69B25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4" name="Segnaposto data 3">
            <a:extLst>
              <a:ext uri="{FF2B5EF4-FFF2-40B4-BE49-F238E27FC236}">
                <a16:creationId xmlns:a16="http://schemas.microsoft.com/office/drawing/2014/main" id="{4AC179A1-654B-5D4C-AB8D-C3765054D1CE}"/>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5" name="Segnaposto piè di pagina 4">
            <a:extLst>
              <a:ext uri="{FF2B5EF4-FFF2-40B4-BE49-F238E27FC236}">
                <a16:creationId xmlns:a16="http://schemas.microsoft.com/office/drawing/2014/main" id="{1E75649E-C9BC-994A-B65E-0497570AC8EB}"/>
              </a:ext>
            </a:extLst>
          </p:cNvPr>
          <p:cNvSpPr>
            <a:spLocks noGrp="1"/>
          </p:cNvSpPr>
          <p:nvPr>
            <p:ph type="ftr" sz="quarter" idx="11"/>
          </p:nvPr>
        </p:nvSpPr>
        <p:spPr/>
        <p:txBody>
          <a:bodyPr/>
          <a:lstStyle/>
          <a:p>
            <a:endParaRPr lang="en-US"/>
          </a:p>
        </p:txBody>
      </p:sp>
      <p:sp>
        <p:nvSpPr>
          <p:cNvPr id="6" name="Segnaposto numero diapositiva 5">
            <a:extLst>
              <a:ext uri="{FF2B5EF4-FFF2-40B4-BE49-F238E27FC236}">
                <a16:creationId xmlns:a16="http://schemas.microsoft.com/office/drawing/2014/main" id="{86F7E0BD-46AC-6C4B-A9DC-19BF9699B2AA}"/>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4274841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5389ECD-CA48-A645-80BD-305719D5DB11}"/>
              </a:ext>
            </a:extLst>
          </p:cNvPr>
          <p:cNvSpPr>
            <a:spLocks noGrp="1"/>
          </p:cNvSpPr>
          <p:nvPr>
            <p:ph type="title"/>
          </p:nvPr>
        </p:nvSpPr>
        <p:spPr/>
        <p:txBody>
          <a:bodyPr/>
          <a:lstStyle/>
          <a:p>
            <a:r>
              <a:rPr lang="it-IT"/>
              <a:t>Fare clic per modificare lo stile del titolo dello schema</a:t>
            </a:r>
            <a:endParaRPr lang="en-US"/>
          </a:p>
        </p:txBody>
      </p:sp>
      <p:sp>
        <p:nvSpPr>
          <p:cNvPr id="3" name="Segnaposto testo verticale 2">
            <a:extLst>
              <a:ext uri="{FF2B5EF4-FFF2-40B4-BE49-F238E27FC236}">
                <a16:creationId xmlns:a16="http://schemas.microsoft.com/office/drawing/2014/main" id="{C8701F8F-EB3A-FD41-B237-371E75E16BAE}"/>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Segnaposto data 3">
            <a:extLst>
              <a:ext uri="{FF2B5EF4-FFF2-40B4-BE49-F238E27FC236}">
                <a16:creationId xmlns:a16="http://schemas.microsoft.com/office/drawing/2014/main" id="{75593924-9C61-2342-BBF3-DB422F557E0A}"/>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5" name="Segnaposto piè di pagina 4">
            <a:extLst>
              <a:ext uri="{FF2B5EF4-FFF2-40B4-BE49-F238E27FC236}">
                <a16:creationId xmlns:a16="http://schemas.microsoft.com/office/drawing/2014/main" id="{96D72586-915D-2748-AEB3-4260CD646378}"/>
              </a:ext>
            </a:extLst>
          </p:cNvPr>
          <p:cNvSpPr>
            <a:spLocks noGrp="1"/>
          </p:cNvSpPr>
          <p:nvPr>
            <p:ph type="ftr" sz="quarter" idx="11"/>
          </p:nvPr>
        </p:nvSpPr>
        <p:spPr/>
        <p:txBody>
          <a:bodyPr/>
          <a:lstStyle/>
          <a:p>
            <a:endParaRPr lang="en-US"/>
          </a:p>
        </p:txBody>
      </p:sp>
      <p:sp>
        <p:nvSpPr>
          <p:cNvPr id="6" name="Segnaposto numero diapositiva 5">
            <a:extLst>
              <a:ext uri="{FF2B5EF4-FFF2-40B4-BE49-F238E27FC236}">
                <a16:creationId xmlns:a16="http://schemas.microsoft.com/office/drawing/2014/main" id="{D9C03A3C-5047-C944-A6AF-2DB790761202}"/>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3357459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346285D7-DE17-D642-A666-0DE6458B198C}"/>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US"/>
          </a:p>
        </p:txBody>
      </p:sp>
      <p:sp>
        <p:nvSpPr>
          <p:cNvPr id="3" name="Segnaposto testo verticale 2">
            <a:extLst>
              <a:ext uri="{FF2B5EF4-FFF2-40B4-BE49-F238E27FC236}">
                <a16:creationId xmlns:a16="http://schemas.microsoft.com/office/drawing/2014/main" id="{99B271EC-3AC5-A748-8BFF-82AC7AC5963F}"/>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Segnaposto data 3">
            <a:extLst>
              <a:ext uri="{FF2B5EF4-FFF2-40B4-BE49-F238E27FC236}">
                <a16:creationId xmlns:a16="http://schemas.microsoft.com/office/drawing/2014/main" id="{C50D3B3B-E460-8042-8619-4E8F57E7AF3B}"/>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5" name="Segnaposto piè di pagina 4">
            <a:extLst>
              <a:ext uri="{FF2B5EF4-FFF2-40B4-BE49-F238E27FC236}">
                <a16:creationId xmlns:a16="http://schemas.microsoft.com/office/drawing/2014/main" id="{A8014D25-4EAC-FF48-86E9-37F7E946B2E0}"/>
              </a:ext>
            </a:extLst>
          </p:cNvPr>
          <p:cNvSpPr>
            <a:spLocks noGrp="1"/>
          </p:cNvSpPr>
          <p:nvPr>
            <p:ph type="ftr" sz="quarter" idx="11"/>
          </p:nvPr>
        </p:nvSpPr>
        <p:spPr/>
        <p:txBody>
          <a:bodyPr/>
          <a:lstStyle/>
          <a:p>
            <a:endParaRPr lang="en-US"/>
          </a:p>
        </p:txBody>
      </p:sp>
      <p:sp>
        <p:nvSpPr>
          <p:cNvPr id="6" name="Segnaposto numero diapositiva 5">
            <a:extLst>
              <a:ext uri="{FF2B5EF4-FFF2-40B4-BE49-F238E27FC236}">
                <a16:creationId xmlns:a16="http://schemas.microsoft.com/office/drawing/2014/main" id="{C92A58C8-A850-884E-A1F2-FB49B6990EF3}"/>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734205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1732578-86AC-EB45-BF1C-E7DED056CB10}"/>
              </a:ext>
            </a:extLst>
          </p:cNvPr>
          <p:cNvSpPr>
            <a:spLocks noGrp="1"/>
          </p:cNvSpPr>
          <p:nvPr>
            <p:ph type="title"/>
          </p:nvPr>
        </p:nvSpPr>
        <p:spPr/>
        <p:txBody>
          <a:bodyPr/>
          <a:lstStyle/>
          <a:p>
            <a:r>
              <a:rPr lang="it-IT"/>
              <a:t>Fare clic per modificare lo stile del titolo dello schema</a:t>
            </a:r>
            <a:endParaRPr lang="en-US"/>
          </a:p>
        </p:txBody>
      </p:sp>
      <p:sp>
        <p:nvSpPr>
          <p:cNvPr id="3" name="Segnaposto contenuto 2">
            <a:extLst>
              <a:ext uri="{FF2B5EF4-FFF2-40B4-BE49-F238E27FC236}">
                <a16:creationId xmlns:a16="http://schemas.microsoft.com/office/drawing/2014/main" id="{9F9BAD71-5888-4B48-9E48-08F6177AA957}"/>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Segnaposto data 3">
            <a:extLst>
              <a:ext uri="{FF2B5EF4-FFF2-40B4-BE49-F238E27FC236}">
                <a16:creationId xmlns:a16="http://schemas.microsoft.com/office/drawing/2014/main" id="{67CACDF3-51AD-2A4D-B668-A1C3BB8CD3E3}"/>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5" name="Segnaposto piè di pagina 4">
            <a:extLst>
              <a:ext uri="{FF2B5EF4-FFF2-40B4-BE49-F238E27FC236}">
                <a16:creationId xmlns:a16="http://schemas.microsoft.com/office/drawing/2014/main" id="{2B113CE6-5B04-A948-9856-2E62B990A914}"/>
              </a:ext>
            </a:extLst>
          </p:cNvPr>
          <p:cNvSpPr>
            <a:spLocks noGrp="1"/>
          </p:cNvSpPr>
          <p:nvPr>
            <p:ph type="ftr" sz="quarter" idx="11"/>
          </p:nvPr>
        </p:nvSpPr>
        <p:spPr/>
        <p:txBody>
          <a:bodyPr/>
          <a:lstStyle/>
          <a:p>
            <a:endParaRPr lang="en-US"/>
          </a:p>
        </p:txBody>
      </p:sp>
      <p:sp>
        <p:nvSpPr>
          <p:cNvPr id="6" name="Segnaposto numero diapositiva 5">
            <a:extLst>
              <a:ext uri="{FF2B5EF4-FFF2-40B4-BE49-F238E27FC236}">
                <a16:creationId xmlns:a16="http://schemas.microsoft.com/office/drawing/2014/main" id="{AA0218BA-7FED-694B-B40D-9BD3F5AB12D2}"/>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2066075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C283F4F-62C7-A940-BAF1-110B50EEEDFD}"/>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US"/>
          </a:p>
        </p:txBody>
      </p:sp>
      <p:sp>
        <p:nvSpPr>
          <p:cNvPr id="3" name="Segnaposto testo 2">
            <a:extLst>
              <a:ext uri="{FF2B5EF4-FFF2-40B4-BE49-F238E27FC236}">
                <a16:creationId xmlns:a16="http://schemas.microsoft.com/office/drawing/2014/main" id="{2F0AF6A2-C77D-5A44-B839-18F1F66D0C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59764A5B-0F6A-E743-A1FF-9AF18D8935DF}"/>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5" name="Segnaposto piè di pagina 4">
            <a:extLst>
              <a:ext uri="{FF2B5EF4-FFF2-40B4-BE49-F238E27FC236}">
                <a16:creationId xmlns:a16="http://schemas.microsoft.com/office/drawing/2014/main" id="{2726C3E3-CBCB-0842-A461-A2A3C9B53A98}"/>
              </a:ext>
            </a:extLst>
          </p:cNvPr>
          <p:cNvSpPr>
            <a:spLocks noGrp="1"/>
          </p:cNvSpPr>
          <p:nvPr>
            <p:ph type="ftr" sz="quarter" idx="11"/>
          </p:nvPr>
        </p:nvSpPr>
        <p:spPr/>
        <p:txBody>
          <a:bodyPr/>
          <a:lstStyle/>
          <a:p>
            <a:endParaRPr lang="en-US"/>
          </a:p>
        </p:txBody>
      </p:sp>
      <p:sp>
        <p:nvSpPr>
          <p:cNvPr id="6" name="Segnaposto numero diapositiva 5">
            <a:extLst>
              <a:ext uri="{FF2B5EF4-FFF2-40B4-BE49-F238E27FC236}">
                <a16:creationId xmlns:a16="http://schemas.microsoft.com/office/drawing/2014/main" id="{D1C6B144-3CF4-7D44-AD68-74C778062AA6}"/>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33492949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DA852A4-F09B-6F4F-96DD-55A46DB970E6}"/>
              </a:ext>
            </a:extLst>
          </p:cNvPr>
          <p:cNvSpPr>
            <a:spLocks noGrp="1"/>
          </p:cNvSpPr>
          <p:nvPr>
            <p:ph type="title"/>
          </p:nvPr>
        </p:nvSpPr>
        <p:spPr/>
        <p:txBody>
          <a:bodyPr/>
          <a:lstStyle/>
          <a:p>
            <a:r>
              <a:rPr lang="it-IT"/>
              <a:t>Fare clic per modificare lo stile del titolo dello schema</a:t>
            </a:r>
            <a:endParaRPr lang="en-US"/>
          </a:p>
        </p:txBody>
      </p:sp>
      <p:sp>
        <p:nvSpPr>
          <p:cNvPr id="3" name="Segnaposto contenuto 2">
            <a:extLst>
              <a:ext uri="{FF2B5EF4-FFF2-40B4-BE49-F238E27FC236}">
                <a16:creationId xmlns:a16="http://schemas.microsoft.com/office/drawing/2014/main" id="{397791AB-3580-7B45-A77B-1AC8F5D83AEA}"/>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Segnaposto contenuto 3">
            <a:extLst>
              <a:ext uri="{FF2B5EF4-FFF2-40B4-BE49-F238E27FC236}">
                <a16:creationId xmlns:a16="http://schemas.microsoft.com/office/drawing/2014/main" id="{449331FE-3D5B-1B43-AD34-55F4555E9175}"/>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Segnaposto data 4">
            <a:extLst>
              <a:ext uri="{FF2B5EF4-FFF2-40B4-BE49-F238E27FC236}">
                <a16:creationId xmlns:a16="http://schemas.microsoft.com/office/drawing/2014/main" id="{774D0C36-401A-DC4D-8B73-31DEB7E0ED40}"/>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6" name="Segnaposto piè di pagina 5">
            <a:extLst>
              <a:ext uri="{FF2B5EF4-FFF2-40B4-BE49-F238E27FC236}">
                <a16:creationId xmlns:a16="http://schemas.microsoft.com/office/drawing/2014/main" id="{060ACC36-D9F0-A84B-A29B-11130AE72BDE}"/>
              </a:ext>
            </a:extLst>
          </p:cNvPr>
          <p:cNvSpPr>
            <a:spLocks noGrp="1"/>
          </p:cNvSpPr>
          <p:nvPr>
            <p:ph type="ftr" sz="quarter" idx="11"/>
          </p:nvPr>
        </p:nvSpPr>
        <p:spPr/>
        <p:txBody>
          <a:bodyPr/>
          <a:lstStyle/>
          <a:p>
            <a:endParaRPr lang="en-US"/>
          </a:p>
        </p:txBody>
      </p:sp>
      <p:sp>
        <p:nvSpPr>
          <p:cNvPr id="7" name="Segnaposto numero diapositiva 6">
            <a:extLst>
              <a:ext uri="{FF2B5EF4-FFF2-40B4-BE49-F238E27FC236}">
                <a16:creationId xmlns:a16="http://schemas.microsoft.com/office/drawing/2014/main" id="{8F2B56CF-7009-E647-B4BE-89FE83C4B9BE}"/>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3536394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398AED1-97D7-AA45-9610-8937DAB13E3F}"/>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Segnaposto testo 2">
            <a:extLst>
              <a:ext uri="{FF2B5EF4-FFF2-40B4-BE49-F238E27FC236}">
                <a16:creationId xmlns:a16="http://schemas.microsoft.com/office/drawing/2014/main" id="{4C812520-0B6A-D145-89BD-C813A0F781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565E4F3F-5EE5-204B-87B7-906A5BCD7676}"/>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Segnaposto testo 4">
            <a:extLst>
              <a:ext uri="{FF2B5EF4-FFF2-40B4-BE49-F238E27FC236}">
                <a16:creationId xmlns:a16="http://schemas.microsoft.com/office/drawing/2014/main" id="{8D092DC6-7030-5048-8FFF-9C418A61E1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4A73561F-04AE-F54B-83AE-EF5849E8524E}"/>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7" name="Segnaposto data 6">
            <a:extLst>
              <a:ext uri="{FF2B5EF4-FFF2-40B4-BE49-F238E27FC236}">
                <a16:creationId xmlns:a16="http://schemas.microsoft.com/office/drawing/2014/main" id="{F868F651-6DE3-AF46-A94B-55B8E9E5FAF0}"/>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8" name="Segnaposto piè di pagina 7">
            <a:extLst>
              <a:ext uri="{FF2B5EF4-FFF2-40B4-BE49-F238E27FC236}">
                <a16:creationId xmlns:a16="http://schemas.microsoft.com/office/drawing/2014/main" id="{8DAB77D9-2EFE-7744-8089-FD54CDCC7DE3}"/>
              </a:ext>
            </a:extLst>
          </p:cNvPr>
          <p:cNvSpPr>
            <a:spLocks noGrp="1"/>
          </p:cNvSpPr>
          <p:nvPr>
            <p:ph type="ftr" sz="quarter" idx="11"/>
          </p:nvPr>
        </p:nvSpPr>
        <p:spPr/>
        <p:txBody>
          <a:bodyPr/>
          <a:lstStyle/>
          <a:p>
            <a:endParaRPr lang="en-US"/>
          </a:p>
        </p:txBody>
      </p:sp>
      <p:sp>
        <p:nvSpPr>
          <p:cNvPr id="9" name="Segnaposto numero diapositiva 8">
            <a:extLst>
              <a:ext uri="{FF2B5EF4-FFF2-40B4-BE49-F238E27FC236}">
                <a16:creationId xmlns:a16="http://schemas.microsoft.com/office/drawing/2014/main" id="{410669FB-D077-1E4F-8F6D-FA33427E36CB}"/>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679078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2B81DB-8CDC-C644-AF4E-3C9F99178145}"/>
              </a:ext>
            </a:extLst>
          </p:cNvPr>
          <p:cNvSpPr>
            <a:spLocks noGrp="1"/>
          </p:cNvSpPr>
          <p:nvPr>
            <p:ph type="title"/>
          </p:nvPr>
        </p:nvSpPr>
        <p:spPr/>
        <p:txBody>
          <a:bodyPr/>
          <a:lstStyle/>
          <a:p>
            <a:r>
              <a:rPr lang="it-IT"/>
              <a:t>Fare clic per modificare lo stile del titolo dello schema</a:t>
            </a:r>
            <a:endParaRPr lang="en-US"/>
          </a:p>
        </p:txBody>
      </p:sp>
      <p:sp>
        <p:nvSpPr>
          <p:cNvPr id="3" name="Segnaposto data 2">
            <a:extLst>
              <a:ext uri="{FF2B5EF4-FFF2-40B4-BE49-F238E27FC236}">
                <a16:creationId xmlns:a16="http://schemas.microsoft.com/office/drawing/2014/main" id="{72ACA024-A164-3A45-8A0C-8791C9A8EA30}"/>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4" name="Segnaposto piè di pagina 3">
            <a:extLst>
              <a:ext uri="{FF2B5EF4-FFF2-40B4-BE49-F238E27FC236}">
                <a16:creationId xmlns:a16="http://schemas.microsoft.com/office/drawing/2014/main" id="{70170E98-3B8E-DD4A-AC4D-F6E8347D7F44}"/>
              </a:ext>
            </a:extLst>
          </p:cNvPr>
          <p:cNvSpPr>
            <a:spLocks noGrp="1"/>
          </p:cNvSpPr>
          <p:nvPr>
            <p:ph type="ftr" sz="quarter" idx="11"/>
          </p:nvPr>
        </p:nvSpPr>
        <p:spPr/>
        <p:txBody>
          <a:bodyPr/>
          <a:lstStyle/>
          <a:p>
            <a:endParaRPr lang="en-US"/>
          </a:p>
        </p:txBody>
      </p:sp>
      <p:sp>
        <p:nvSpPr>
          <p:cNvPr id="5" name="Segnaposto numero diapositiva 4">
            <a:extLst>
              <a:ext uri="{FF2B5EF4-FFF2-40B4-BE49-F238E27FC236}">
                <a16:creationId xmlns:a16="http://schemas.microsoft.com/office/drawing/2014/main" id="{5DC3C74A-801C-A241-AB33-4D632516A197}"/>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2719505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AF64CDA2-9D9A-AF41-B333-86142DFE323B}"/>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3" name="Segnaposto piè di pagina 2">
            <a:extLst>
              <a:ext uri="{FF2B5EF4-FFF2-40B4-BE49-F238E27FC236}">
                <a16:creationId xmlns:a16="http://schemas.microsoft.com/office/drawing/2014/main" id="{43CAF8F7-F2F8-4A46-99F5-007C5FB150DA}"/>
              </a:ext>
            </a:extLst>
          </p:cNvPr>
          <p:cNvSpPr>
            <a:spLocks noGrp="1"/>
          </p:cNvSpPr>
          <p:nvPr>
            <p:ph type="ftr" sz="quarter" idx="11"/>
          </p:nvPr>
        </p:nvSpPr>
        <p:spPr/>
        <p:txBody>
          <a:bodyPr/>
          <a:lstStyle/>
          <a:p>
            <a:endParaRPr lang="en-US"/>
          </a:p>
        </p:txBody>
      </p:sp>
      <p:sp>
        <p:nvSpPr>
          <p:cNvPr id="4" name="Segnaposto numero diapositiva 3">
            <a:extLst>
              <a:ext uri="{FF2B5EF4-FFF2-40B4-BE49-F238E27FC236}">
                <a16:creationId xmlns:a16="http://schemas.microsoft.com/office/drawing/2014/main" id="{2345496B-ECA2-3A47-B461-73A5E6BF45A8}"/>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3237592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909BA09-726B-B743-823A-5BC2F512CF5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Segnaposto contenuto 2">
            <a:extLst>
              <a:ext uri="{FF2B5EF4-FFF2-40B4-BE49-F238E27FC236}">
                <a16:creationId xmlns:a16="http://schemas.microsoft.com/office/drawing/2014/main" id="{4FC8C2EA-B902-7841-A7E3-6ECA1403F3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Segnaposto testo 3">
            <a:extLst>
              <a:ext uri="{FF2B5EF4-FFF2-40B4-BE49-F238E27FC236}">
                <a16:creationId xmlns:a16="http://schemas.microsoft.com/office/drawing/2014/main" id="{B5D78357-78C5-0A40-A145-7A772699D4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99E060C5-6881-6C46-89D8-435C2F281042}"/>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6" name="Segnaposto piè di pagina 5">
            <a:extLst>
              <a:ext uri="{FF2B5EF4-FFF2-40B4-BE49-F238E27FC236}">
                <a16:creationId xmlns:a16="http://schemas.microsoft.com/office/drawing/2014/main" id="{61B41A37-E193-1F4D-B52D-A23EF80CFE51}"/>
              </a:ext>
            </a:extLst>
          </p:cNvPr>
          <p:cNvSpPr>
            <a:spLocks noGrp="1"/>
          </p:cNvSpPr>
          <p:nvPr>
            <p:ph type="ftr" sz="quarter" idx="11"/>
          </p:nvPr>
        </p:nvSpPr>
        <p:spPr/>
        <p:txBody>
          <a:bodyPr/>
          <a:lstStyle/>
          <a:p>
            <a:endParaRPr lang="en-US"/>
          </a:p>
        </p:txBody>
      </p:sp>
      <p:sp>
        <p:nvSpPr>
          <p:cNvPr id="7" name="Segnaposto numero diapositiva 6">
            <a:extLst>
              <a:ext uri="{FF2B5EF4-FFF2-40B4-BE49-F238E27FC236}">
                <a16:creationId xmlns:a16="http://schemas.microsoft.com/office/drawing/2014/main" id="{6BB4E0D3-0FF8-9C46-96D6-A297030903EF}"/>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2128612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39B82CE-BB33-E641-88C4-35917FC58C5D}"/>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Segnaposto immagine 2">
            <a:extLst>
              <a:ext uri="{FF2B5EF4-FFF2-40B4-BE49-F238E27FC236}">
                <a16:creationId xmlns:a16="http://schemas.microsoft.com/office/drawing/2014/main" id="{A1801399-3A3D-E04A-BD5D-5896F93C27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Segnaposto testo 3">
            <a:extLst>
              <a:ext uri="{FF2B5EF4-FFF2-40B4-BE49-F238E27FC236}">
                <a16:creationId xmlns:a16="http://schemas.microsoft.com/office/drawing/2014/main" id="{C3EC896B-A0E2-F746-95F9-B97E5DE3F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4122CD06-9C97-6243-BFD9-91EA91B76FE1}"/>
              </a:ext>
            </a:extLst>
          </p:cNvPr>
          <p:cNvSpPr>
            <a:spLocks noGrp="1"/>
          </p:cNvSpPr>
          <p:nvPr>
            <p:ph type="dt" sz="half" idx="10"/>
          </p:nvPr>
        </p:nvSpPr>
        <p:spPr/>
        <p:txBody>
          <a:bodyPr/>
          <a:lstStyle/>
          <a:p>
            <a:fld id="{FE184B0B-A34D-FB40-9B7A-7AEA29738A4D}" type="datetimeFigureOut">
              <a:rPr lang="en-US" smtClean="0"/>
              <a:t>3/24/22</a:t>
            </a:fld>
            <a:endParaRPr lang="en-US"/>
          </a:p>
        </p:txBody>
      </p:sp>
      <p:sp>
        <p:nvSpPr>
          <p:cNvPr id="6" name="Segnaposto piè di pagina 5">
            <a:extLst>
              <a:ext uri="{FF2B5EF4-FFF2-40B4-BE49-F238E27FC236}">
                <a16:creationId xmlns:a16="http://schemas.microsoft.com/office/drawing/2014/main" id="{E498C1DE-BB14-F54C-B209-F07DA385BCAD}"/>
              </a:ext>
            </a:extLst>
          </p:cNvPr>
          <p:cNvSpPr>
            <a:spLocks noGrp="1"/>
          </p:cNvSpPr>
          <p:nvPr>
            <p:ph type="ftr" sz="quarter" idx="11"/>
          </p:nvPr>
        </p:nvSpPr>
        <p:spPr/>
        <p:txBody>
          <a:bodyPr/>
          <a:lstStyle/>
          <a:p>
            <a:endParaRPr lang="en-US"/>
          </a:p>
        </p:txBody>
      </p:sp>
      <p:sp>
        <p:nvSpPr>
          <p:cNvPr id="7" name="Segnaposto numero diapositiva 6">
            <a:extLst>
              <a:ext uri="{FF2B5EF4-FFF2-40B4-BE49-F238E27FC236}">
                <a16:creationId xmlns:a16="http://schemas.microsoft.com/office/drawing/2014/main" id="{E41376CA-4203-C04F-8BFF-48CCB00D8F20}"/>
              </a:ext>
            </a:extLst>
          </p:cNvPr>
          <p:cNvSpPr>
            <a:spLocks noGrp="1"/>
          </p:cNvSpPr>
          <p:nvPr>
            <p:ph type="sldNum" sz="quarter" idx="12"/>
          </p:nvPr>
        </p:nvSpPr>
        <p:spPr/>
        <p:txBody>
          <a:bodyPr/>
          <a:lstStyle/>
          <a:p>
            <a:fld id="{8436FB0B-72A7-4D4A-83BE-C88B62E61FA8}" type="slidenum">
              <a:rPr lang="en-US" smtClean="0"/>
              <a:t>‹N›</a:t>
            </a:fld>
            <a:endParaRPr lang="en-US"/>
          </a:p>
        </p:txBody>
      </p:sp>
    </p:spTree>
    <p:extLst>
      <p:ext uri="{BB962C8B-B14F-4D97-AF65-F5344CB8AC3E}">
        <p14:creationId xmlns:p14="http://schemas.microsoft.com/office/powerpoint/2010/main" val="36673267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BA07AD57-713A-5347-98E2-9DC9BE87C6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a:p>
        </p:txBody>
      </p:sp>
      <p:sp>
        <p:nvSpPr>
          <p:cNvPr id="3" name="Segnaposto testo 2">
            <a:extLst>
              <a:ext uri="{FF2B5EF4-FFF2-40B4-BE49-F238E27FC236}">
                <a16:creationId xmlns:a16="http://schemas.microsoft.com/office/drawing/2014/main" id="{2A2BC24E-3B86-2943-BF03-15F0433EAE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Segnaposto data 3">
            <a:extLst>
              <a:ext uri="{FF2B5EF4-FFF2-40B4-BE49-F238E27FC236}">
                <a16:creationId xmlns:a16="http://schemas.microsoft.com/office/drawing/2014/main" id="{7094ADD6-B145-D944-84C0-09D55124AE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184B0B-A34D-FB40-9B7A-7AEA29738A4D}" type="datetimeFigureOut">
              <a:rPr lang="en-US" smtClean="0"/>
              <a:t>3/24/22</a:t>
            </a:fld>
            <a:endParaRPr lang="en-US"/>
          </a:p>
        </p:txBody>
      </p:sp>
      <p:sp>
        <p:nvSpPr>
          <p:cNvPr id="5" name="Segnaposto piè di pagina 4">
            <a:extLst>
              <a:ext uri="{FF2B5EF4-FFF2-40B4-BE49-F238E27FC236}">
                <a16:creationId xmlns:a16="http://schemas.microsoft.com/office/drawing/2014/main" id="{D8869A1F-ADDA-694D-BE26-62ACCB031A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egnaposto numero diapositiva 5">
            <a:extLst>
              <a:ext uri="{FF2B5EF4-FFF2-40B4-BE49-F238E27FC236}">
                <a16:creationId xmlns:a16="http://schemas.microsoft.com/office/drawing/2014/main" id="{EE949342-8FF6-B74D-A37C-F0A339E9F3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36FB0B-72A7-4D4A-83BE-C88B62E61FA8}" type="slidenum">
              <a:rPr lang="en-US" smtClean="0"/>
              <a:t>‹N›</a:t>
            </a:fld>
            <a:endParaRPr lang="en-US"/>
          </a:p>
        </p:txBody>
      </p:sp>
    </p:spTree>
    <p:extLst>
      <p:ext uri="{BB962C8B-B14F-4D97-AF65-F5344CB8AC3E}">
        <p14:creationId xmlns:p14="http://schemas.microsoft.com/office/powerpoint/2010/main" val="28796420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4B7DFA5E-D851-4764-8579-A9FCF89812C1}"/>
              </a:ext>
            </a:extLst>
          </p:cNvPr>
          <p:cNvPicPr>
            <a:picLocks noChangeAspect="1"/>
          </p:cNvPicPr>
          <p:nvPr/>
        </p:nvPicPr>
        <p:blipFill rotWithShape="1">
          <a:blip r:embed="rId2">
            <a:alphaModFix amt="50000"/>
          </a:blip>
          <a:srcRect t="5744" r="-92" b="31301"/>
          <a:stretch/>
        </p:blipFill>
        <p:spPr>
          <a:xfrm>
            <a:off x="20" y="414627"/>
            <a:ext cx="12200021" cy="6023589"/>
          </a:xfrm>
          <a:prstGeom prst="rect">
            <a:avLst/>
          </a:prstGeom>
        </p:spPr>
      </p:pic>
      <p:sp>
        <p:nvSpPr>
          <p:cNvPr id="2" name="Titolo 1">
            <a:extLst>
              <a:ext uri="{FF2B5EF4-FFF2-40B4-BE49-F238E27FC236}">
                <a16:creationId xmlns:a16="http://schemas.microsoft.com/office/drawing/2014/main" id="{11BEE1B3-41B7-134D-89A8-3BD17C3FAE8D}"/>
              </a:ext>
            </a:extLst>
          </p:cNvPr>
          <p:cNvSpPr>
            <a:spLocks noGrp="1"/>
          </p:cNvSpPr>
          <p:nvPr>
            <p:ph type="ctrTitle"/>
          </p:nvPr>
        </p:nvSpPr>
        <p:spPr>
          <a:xfrm>
            <a:off x="1524000" y="1122363"/>
            <a:ext cx="9144000" cy="3063240"/>
          </a:xfrm>
        </p:spPr>
        <p:txBody>
          <a:bodyPr>
            <a:normAutofit/>
          </a:bodyPr>
          <a:lstStyle/>
          <a:p>
            <a:r>
              <a:rPr lang="en-US" sz="8000">
                <a:ln w="22225">
                  <a:solidFill>
                    <a:schemeClr val="tx1"/>
                  </a:solidFill>
                  <a:miter lim="800000"/>
                </a:ln>
                <a:solidFill>
                  <a:srgbClr val="FFFFFF"/>
                </a:solidFill>
              </a:rPr>
              <a:t>Shooting Range </a:t>
            </a:r>
            <a:br>
              <a:rPr lang="en-US" sz="8000">
                <a:ln w="22225">
                  <a:solidFill>
                    <a:schemeClr val="tx1"/>
                  </a:solidFill>
                  <a:miter lim="800000"/>
                </a:ln>
              </a:rPr>
            </a:br>
            <a:r>
              <a:rPr lang="en-US" sz="8000">
                <a:ln w="22225">
                  <a:solidFill>
                    <a:schemeClr val="tx1"/>
                  </a:solidFill>
                  <a:miter lim="800000"/>
                </a:ln>
                <a:solidFill>
                  <a:srgbClr val="FFFFFF"/>
                </a:solidFill>
              </a:rPr>
              <a:t>with Haply</a:t>
            </a:r>
            <a:endParaRPr lang="en-US" sz="8000">
              <a:ln w="22225">
                <a:solidFill>
                  <a:schemeClr val="tx1"/>
                </a:solidFill>
                <a:miter lim="800000"/>
              </a:ln>
              <a:solidFill>
                <a:srgbClr val="FFFFFF"/>
              </a:solidFill>
              <a:cs typeface="Calibri Light"/>
            </a:endParaRPr>
          </a:p>
        </p:txBody>
      </p:sp>
      <p:sp>
        <p:nvSpPr>
          <p:cNvPr id="3" name="Sottotitolo 2">
            <a:extLst>
              <a:ext uri="{FF2B5EF4-FFF2-40B4-BE49-F238E27FC236}">
                <a16:creationId xmlns:a16="http://schemas.microsoft.com/office/drawing/2014/main" id="{A894970E-261F-4340-A410-CF7B9A099DA5}"/>
              </a:ext>
            </a:extLst>
          </p:cNvPr>
          <p:cNvSpPr>
            <a:spLocks noGrp="1"/>
          </p:cNvSpPr>
          <p:nvPr>
            <p:ph type="subTitle" idx="1"/>
          </p:nvPr>
        </p:nvSpPr>
        <p:spPr>
          <a:xfrm>
            <a:off x="1403783" y="5081285"/>
            <a:ext cx="9693088" cy="639722"/>
          </a:xfrm>
        </p:spPr>
        <p:txBody>
          <a:bodyPr vert="horz" lIns="91440" tIns="45720" rIns="91440" bIns="45720" rtlCol="0">
            <a:normAutofit/>
          </a:bodyPr>
          <a:lstStyle/>
          <a:p>
            <a:r>
              <a:rPr lang="en-US">
                <a:solidFill>
                  <a:srgbClr val="FFFFFF"/>
                </a:solidFill>
                <a:cs typeface="Calibri"/>
              </a:rPr>
              <a:t>Group 08 - Edoardo Panichi, Gioele Buriani, Giovanni Corvi, Severin Woernle</a:t>
            </a:r>
          </a:p>
        </p:txBody>
      </p:sp>
      <p:sp>
        <p:nvSpPr>
          <p:cNvPr id="25"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04680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76D7E7-ECC1-EAE6-2AAC-37B057FF19D9}"/>
              </a:ext>
            </a:extLst>
          </p:cNvPr>
          <p:cNvSpPr>
            <a:spLocks noGrp="1"/>
          </p:cNvSpPr>
          <p:nvPr>
            <p:ph type="title"/>
          </p:nvPr>
        </p:nvSpPr>
        <p:spPr>
          <a:xfrm>
            <a:off x="645064" y="525982"/>
            <a:ext cx="4282983" cy="1200361"/>
          </a:xfrm>
        </p:spPr>
        <p:txBody>
          <a:bodyPr anchor="b">
            <a:normAutofit/>
          </a:bodyPr>
          <a:lstStyle/>
          <a:p>
            <a:r>
              <a:rPr lang="en-US" sz="3600" dirty="0">
                <a:cs typeface="Calibri Light"/>
              </a:rPr>
              <a:t>Discussion of results</a:t>
            </a:r>
            <a:r>
              <a:rPr lang="en-US" sz="3600" dirty="0">
                <a:ea typeface="+mj-lt"/>
                <a:cs typeface="+mj-lt"/>
              </a:rPr>
              <a:t> </a:t>
            </a:r>
            <a:endParaRPr lang="en-US" sz="3600" dirty="0"/>
          </a:p>
        </p:txBody>
      </p:sp>
      <p:sp>
        <p:nvSpPr>
          <p:cNvPr id="35" name="Rectangle 34">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7AE645-D49C-1775-33C0-DAFA09D648B3}"/>
              </a:ext>
            </a:extLst>
          </p:cNvPr>
          <p:cNvSpPr>
            <a:spLocks noGrp="1"/>
          </p:cNvSpPr>
          <p:nvPr>
            <p:ph idx="1"/>
          </p:nvPr>
        </p:nvSpPr>
        <p:spPr>
          <a:xfrm>
            <a:off x="645066" y="2031101"/>
            <a:ext cx="4282984" cy="3511943"/>
          </a:xfrm>
        </p:spPr>
        <p:txBody>
          <a:bodyPr vert="horz" lIns="91440" tIns="45720" rIns="91440" bIns="45720" rtlCol="0" anchor="ctr">
            <a:normAutofit/>
          </a:bodyPr>
          <a:lstStyle/>
          <a:p>
            <a:r>
              <a:rPr lang="en-US" sz="2400" dirty="0">
                <a:solidFill>
                  <a:srgbClr val="00B050"/>
                </a:solidFill>
                <a:latin typeface="+mj-lt"/>
                <a:ea typeface="Calibri"/>
                <a:cs typeface="Calibri"/>
              </a:rPr>
              <a:t>Haptic guidance</a:t>
            </a:r>
            <a:r>
              <a:rPr lang="en-US" sz="2400" dirty="0">
                <a:latin typeface="+mj-lt"/>
                <a:ea typeface="Calibri"/>
                <a:cs typeface="Calibri"/>
              </a:rPr>
              <a:t> improves accuracy and makes aiming faster</a:t>
            </a:r>
            <a:endParaRPr lang="en-US" sz="2400" dirty="0">
              <a:latin typeface="+mj-lt"/>
              <a:ea typeface="Calibri Light"/>
              <a:cs typeface="Calibri Light"/>
            </a:endParaRPr>
          </a:p>
          <a:p>
            <a:endParaRPr lang="en-US" sz="2400" dirty="0">
              <a:latin typeface="+mj-lt"/>
              <a:ea typeface="Calibri"/>
              <a:cs typeface="Calibri"/>
            </a:endParaRPr>
          </a:p>
          <a:p>
            <a:r>
              <a:rPr lang="en-US" sz="2400" dirty="0">
                <a:latin typeface="+mj-lt"/>
                <a:ea typeface="Calibri"/>
                <a:cs typeface="Calibri"/>
              </a:rPr>
              <a:t>Higher </a:t>
            </a:r>
            <a:r>
              <a:rPr lang="en-US" sz="2400" dirty="0">
                <a:solidFill>
                  <a:srgbClr val="FF0000"/>
                </a:solidFill>
                <a:latin typeface="+mj-lt"/>
                <a:ea typeface="Calibri"/>
                <a:cs typeface="Calibri"/>
              </a:rPr>
              <a:t>weight </a:t>
            </a:r>
            <a:r>
              <a:rPr lang="en-US" sz="2400" dirty="0">
                <a:latin typeface="+mj-lt"/>
                <a:ea typeface="Calibri"/>
                <a:cs typeface="Calibri"/>
              </a:rPr>
              <a:t>and </a:t>
            </a:r>
            <a:r>
              <a:rPr lang="en-US" sz="2400" dirty="0">
                <a:solidFill>
                  <a:srgbClr val="FF0000"/>
                </a:solidFill>
                <a:latin typeface="+mj-lt"/>
                <a:ea typeface="Calibri"/>
                <a:cs typeface="Calibri"/>
              </a:rPr>
              <a:t>velocity </a:t>
            </a:r>
            <a:r>
              <a:rPr lang="en-US" sz="2400" dirty="0">
                <a:latin typeface="+mj-lt"/>
                <a:ea typeface="Calibri"/>
                <a:cs typeface="Calibri"/>
              </a:rPr>
              <a:t>does not reduce kills/bullets per minute (KPM/BPM)</a:t>
            </a:r>
          </a:p>
        </p:txBody>
      </p:sp>
      <p:sp>
        <p:nvSpPr>
          <p:cNvPr id="37" name="Rectangle 36">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C7D444DA-E741-5799-F1A9-19FC6A9C88A6}"/>
              </a:ext>
            </a:extLst>
          </p:cNvPr>
          <p:cNvSpPr txBox="1">
            <a:spLocks/>
          </p:cNvSpPr>
          <p:nvPr/>
        </p:nvSpPr>
        <p:spPr>
          <a:xfrm>
            <a:off x="6344487" y="1671106"/>
            <a:ext cx="5054752" cy="3145054"/>
          </a:xfrm>
          <a:prstGeom prst="rect">
            <a:avLst/>
          </a:prstGeom>
        </p:spPr>
        <p:txBody>
          <a:bodyPr vert="horz" lIns="91440" tIns="45720" rIns="91440" bIns="45720" rtlCol="0" anchor="ct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300" u="sng" dirty="0">
                <a:latin typeface="+mj-lt"/>
                <a:ea typeface="Calibri Light"/>
                <a:cs typeface="Calibri Light"/>
              </a:rPr>
              <a:t>Research questions:</a:t>
            </a:r>
            <a:endParaRPr lang="en-US" sz="3300" dirty="0">
              <a:latin typeface="+mj-lt"/>
            </a:endParaRPr>
          </a:p>
          <a:p>
            <a:pPr marL="0" indent="0">
              <a:buNone/>
            </a:pPr>
            <a:endParaRPr lang="en-GB" sz="3000" dirty="0">
              <a:latin typeface="+mj-lt"/>
              <a:cs typeface="Calibri" panose="020F0502020204030204"/>
            </a:endParaRPr>
          </a:p>
          <a:p>
            <a:pPr marL="0" indent="0">
              <a:buFont typeface="Arial" panose="020B0604020202020204" pitchFamily="34" charset="0"/>
              <a:buNone/>
            </a:pPr>
            <a:r>
              <a:rPr lang="en-GB" sz="3000" dirty="0">
                <a:latin typeface="+mj-lt"/>
                <a:cs typeface="Calibri" panose="020F0502020204030204"/>
              </a:rPr>
              <a:t>Will the </a:t>
            </a:r>
            <a:r>
              <a:rPr lang="en-GB" sz="3000" dirty="0">
                <a:solidFill>
                  <a:srgbClr val="00B050"/>
                </a:solidFill>
                <a:latin typeface="+mj-lt"/>
                <a:cs typeface="Calibri" panose="020F0502020204030204"/>
              </a:rPr>
              <a:t>haptic guidance</a:t>
            </a:r>
            <a:r>
              <a:rPr lang="en-GB" sz="3000" dirty="0">
                <a:latin typeface="+mj-lt"/>
                <a:cs typeface="Calibri" panose="020F0502020204030204"/>
              </a:rPr>
              <a:t> make the weapons more precise despite the increase in </a:t>
            </a:r>
            <a:r>
              <a:rPr lang="en-GB" sz="3000" dirty="0">
                <a:solidFill>
                  <a:srgbClr val="FF0000"/>
                </a:solidFill>
                <a:latin typeface="+mj-lt"/>
                <a:cs typeface="Calibri" panose="020F0502020204030204"/>
              </a:rPr>
              <a:t>weight</a:t>
            </a:r>
            <a:r>
              <a:rPr lang="en-GB" sz="3000" dirty="0">
                <a:latin typeface="+mj-lt"/>
                <a:cs typeface="Calibri" panose="020F0502020204030204"/>
              </a:rPr>
              <a:t> and </a:t>
            </a:r>
            <a:r>
              <a:rPr lang="en-GB" sz="3000" dirty="0">
                <a:solidFill>
                  <a:srgbClr val="FF0000"/>
                </a:solidFill>
                <a:latin typeface="+mj-lt"/>
                <a:cs typeface="Calibri" panose="020F0502020204030204"/>
              </a:rPr>
              <a:t>viscosity</a:t>
            </a:r>
            <a:r>
              <a:rPr lang="en-GB" sz="3000" dirty="0">
                <a:latin typeface="+mj-lt"/>
                <a:cs typeface="Calibri" panose="020F0502020204030204"/>
              </a:rPr>
              <a:t>?</a:t>
            </a:r>
            <a:endParaRPr lang="en-GB" dirty="0">
              <a:latin typeface="+mj-lt"/>
              <a:ea typeface="Calibri"/>
              <a:cs typeface="Calibri"/>
            </a:endParaRPr>
          </a:p>
          <a:p>
            <a:pPr marL="0" indent="0">
              <a:buFont typeface="Arial" panose="020B0604020202020204" pitchFamily="34" charset="0"/>
              <a:buNone/>
            </a:pPr>
            <a:endParaRPr lang="en-GB" sz="3000" dirty="0">
              <a:latin typeface="+mj-lt"/>
              <a:cs typeface="Calibri" panose="020F0502020204030204"/>
            </a:endParaRPr>
          </a:p>
          <a:p>
            <a:pPr marL="0" indent="0">
              <a:buFont typeface="Arial" panose="020B0604020202020204" pitchFamily="34" charset="0"/>
              <a:buNone/>
            </a:pPr>
            <a:r>
              <a:rPr lang="en-GB" sz="3000" dirty="0">
                <a:latin typeface="+mj-lt"/>
                <a:cs typeface="Calibri" panose="020F0502020204030204"/>
              </a:rPr>
              <a:t>Will higher </a:t>
            </a:r>
            <a:r>
              <a:rPr lang="en-GB" sz="3000" dirty="0">
                <a:solidFill>
                  <a:srgbClr val="FF0000"/>
                </a:solidFill>
                <a:latin typeface="+mj-lt"/>
                <a:cs typeface="Calibri"/>
              </a:rPr>
              <a:t>weight </a:t>
            </a:r>
            <a:r>
              <a:rPr lang="en-GB" sz="3000" dirty="0">
                <a:latin typeface="+mj-lt"/>
                <a:cs typeface="Calibri" panose="020F0502020204030204"/>
              </a:rPr>
              <a:t>and </a:t>
            </a:r>
            <a:r>
              <a:rPr lang="en-GB" sz="3000" dirty="0">
                <a:solidFill>
                  <a:srgbClr val="FF0000"/>
                </a:solidFill>
                <a:latin typeface="+mj-lt"/>
                <a:cs typeface="Calibri"/>
              </a:rPr>
              <a:t>viscosity </a:t>
            </a:r>
            <a:r>
              <a:rPr lang="en-GB" sz="3000" dirty="0">
                <a:latin typeface="+mj-lt"/>
                <a:cs typeface="Calibri" panose="020F0502020204030204"/>
              </a:rPr>
              <a:t>reduce the number of kills/bullets per minute (KPM/BPM)?</a:t>
            </a:r>
            <a:endParaRPr lang="en-GB" sz="3000" dirty="0">
              <a:latin typeface="+mj-lt"/>
              <a:ea typeface="Calibri Light"/>
              <a:cs typeface="Calibri" panose="020F0502020204030204"/>
            </a:endParaRPr>
          </a:p>
        </p:txBody>
      </p:sp>
    </p:spTree>
    <p:extLst>
      <p:ext uri="{BB962C8B-B14F-4D97-AF65-F5344CB8AC3E}">
        <p14:creationId xmlns:p14="http://schemas.microsoft.com/office/powerpoint/2010/main" val="1598164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76D7E7-ECC1-EAE6-2AAC-37B057FF19D9}"/>
              </a:ext>
            </a:extLst>
          </p:cNvPr>
          <p:cNvSpPr>
            <a:spLocks noGrp="1"/>
          </p:cNvSpPr>
          <p:nvPr>
            <p:ph type="title"/>
          </p:nvPr>
        </p:nvSpPr>
        <p:spPr>
          <a:xfrm>
            <a:off x="645064" y="525982"/>
            <a:ext cx="4282983" cy="1200361"/>
          </a:xfrm>
        </p:spPr>
        <p:txBody>
          <a:bodyPr anchor="b">
            <a:normAutofit/>
          </a:bodyPr>
          <a:lstStyle/>
          <a:p>
            <a:r>
              <a:rPr lang="en-US" sz="3600" dirty="0">
                <a:cs typeface="Calibri Light"/>
              </a:rPr>
              <a:t>Recommendations</a:t>
            </a:r>
            <a:endParaRPr lang="en-US" sz="3600" dirty="0">
              <a:ea typeface="Calibri Light"/>
              <a:cs typeface="Calibri Light"/>
            </a:endParaRPr>
          </a:p>
        </p:txBody>
      </p:sp>
      <p:sp>
        <p:nvSpPr>
          <p:cNvPr id="76" name="Rectangle 75">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7AE645-D49C-1775-33C0-DAFA09D648B3}"/>
              </a:ext>
            </a:extLst>
          </p:cNvPr>
          <p:cNvSpPr>
            <a:spLocks noGrp="1"/>
          </p:cNvSpPr>
          <p:nvPr>
            <p:ph idx="1"/>
          </p:nvPr>
        </p:nvSpPr>
        <p:spPr>
          <a:xfrm>
            <a:off x="645066" y="2031101"/>
            <a:ext cx="4282984" cy="3511943"/>
          </a:xfrm>
        </p:spPr>
        <p:txBody>
          <a:bodyPr vert="horz" lIns="91440" tIns="45720" rIns="91440" bIns="45720" rtlCol="0" anchor="ctr">
            <a:noAutofit/>
          </a:bodyPr>
          <a:lstStyle/>
          <a:p>
            <a:r>
              <a:rPr lang="en-US" sz="2400" dirty="0">
                <a:latin typeface="+mj-lt"/>
                <a:ea typeface="Calibri"/>
                <a:cs typeface="Calibri"/>
              </a:rPr>
              <a:t>Conduct more experiments </a:t>
            </a:r>
          </a:p>
          <a:p>
            <a:endParaRPr lang="en-US" sz="2400" dirty="0">
              <a:latin typeface="+mj-lt"/>
              <a:ea typeface="Calibri"/>
              <a:cs typeface="Calibri"/>
            </a:endParaRPr>
          </a:p>
          <a:p>
            <a:r>
              <a:rPr lang="en-US" sz="2400" dirty="0">
                <a:latin typeface="+mj-lt"/>
                <a:ea typeface="Calibri"/>
                <a:cs typeface="Calibri"/>
              </a:rPr>
              <a:t>Increase the weight and viscosity for weapons with haptic guidance </a:t>
            </a:r>
          </a:p>
          <a:p>
            <a:endParaRPr lang="en-US" sz="2400" dirty="0">
              <a:latin typeface="+mj-lt"/>
              <a:ea typeface="Calibri"/>
              <a:cs typeface="Calibri"/>
            </a:endParaRPr>
          </a:p>
          <a:p>
            <a:r>
              <a:rPr lang="en-US" sz="2400" dirty="0">
                <a:latin typeface="+mj-lt"/>
                <a:ea typeface="Calibri"/>
                <a:cs typeface="Calibri"/>
              </a:rPr>
              <a:t>Experiments with different target sizes</a:t>
            </a:r>
          </a:p>
        </p:txBody>
      </p:sp>
      <p:sp>
        <p:nvSpPr>
          <p:cNvPr id="78" name="Rectangle 7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magine 5">
            <a:extLst>
              <a:ext uri="{FF2B5EF4-FFF2-40B4-BE49-F238E27FC236}">
                <a16:creationId xmlns:a16="http://schemas.microsoft.com/office/drawing/2014/main" id="{17F8BFF6-B251-1444-9454-231FFE8DBFC6}"/>
              </a:ext>
            </a:extLst>
          </p:cNvPr>
          <p:cNvPicPr>
            <a:picLocks noChangeAspect="1"/>
          </p:cNvPicPr>
          <p:nvPr/>
        </p:nvPicPr>
        <p:blipFill>
          <a:blip r:embed="rId3"/>
          <a:stretch>
            <a:fillRect/>
          </a:stretch>
        </p:blipFill>
        <p:spPr>
          <a:xfrm>
            <a:off x="6300872" y="824158"/>
            <a:ext cx="4976813" cy="4976813"/>
          </a:xfrm>
          <a:prstGeom prst="rect">
            <a:avLst/>
          </a:prstGeom>
        </p:spPr>
      </p:pic>
    </p:spTree>
    <p:extLst>
      <p:ext uri="{BB962C8B-B14F-4D97-AF65-F5344CB8AC3E}">
        <p14:creationId xmlns:p14="http://schemas.microsoft.com/office/powerpoint/2010/main" val="35600431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HRI" descr="cHRI">
            <a:hlinkClick r:id="" action="ppaction://media"/>
            <a:extLst>
              <a:ext uri="{FF2B5EF4-FFF2-40B4-BE49-F238E27FC236}">
                <a16:creationId xmlns:a16="http://schemas.microsoft.com/office/drawing/2014/main" id="{D1656AE5-67D8-2E4F-B58D-39B246FFC79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49513" y="1396807"/>
            <a:ext cx="11292974" cy="4815502"/>
          </a:xfrm>
          <a:effectLst>
            <a:outerShdw blurRad="50800" dist="38100" dir="2700000" algn="tl" rotWithShape="0">
              <a:prstClr val="black">
                <a:alpha val="40000"/>
              </a:prstClr>
            </a:outerShdw>
          </a:effectLst>
        </p:spPr>
      </p:pic>
      <p:sp>
        <p:nvSpPr>
          <p:cNvPr id="8" name="Rectangle 17">
            <a:extLst>
              <a:ext uri="{FF2B5EF4-FFF2-40B4-BE49-F238E27FC236}">
                <a16:creationId xmlns:a16="http://schemas.microsoft.com/office/drawing/2014/main" id="{0018144B-EA6C-724A-B892-F7FD14D21D5D}"/>
              </a:ext>
            </a:extLst>
          </p:cNvPr>
          <p:cNvSpPr/>
          <p:nvPr/>
        </p:nvSpPr>
        <p:spPr>
          <a:xfrm>
            <a:off x="0" y="0"/>
            <a:ext cx="12192000" cy="1061357"/>
          </a:xfrm>
          <a:prstGeom prst="rect">
            <a:avLst/>
          </a:prstGeom>
          <a:solidFill>
            <a:srgbClr val="FFC0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ttangolo 9">
            <a:extLst>
              <a:ext uri="{FF2B5EF4-FFF2-40B4-BE49-F238E27FC236}">
                <a16:creationId xmlns:a16="http://schemas.microsoft.com/office/drawing/2014/main" id="{3613A826-562B-D540-A074-18C81F65DEF0}"/>
              </a:ext>
            </a:extLst>
          </p:cNvPr>
          <p:cNvSpPr/>
          <p:nvPr/>
        </p:nvSpPr>
        <p:spPr>
          <a:xfrm>
            <a:off x="11285286" y="-1"/>
            <a:ext cx="391886" cy="106135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087795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6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10">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12">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14">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83551E9-EEB0-03B2-89DD-CE0DA93F5224}"/>
              </a:ext>
            </a:extLst>
          </p:cNvPr>
          <p:cNvSpPr>
            <a:spLocks noGrp="1"/>
          </p:cNvSpPr>
          <p:nvPr>
            <p:ph type="title"/>
          </p:nvPr>
        </p:nvSpPr>
        <p:spPr>
          <a:xfrm>
            <a:off x="804672" y="640080"/>
            <a:ext cx="3282696" cy="5257800"/>
          </a:xfrm>
        </p:spPr>
        <p:txBody>
          <a:bodyPr>
            <a:normAutofit/>
          </a:bodyPr>
          <a:lstStyle/>
          <a:p>
            <a:r>
              <a:rPr lang="en-GB">
                <a:solidFill>
                  <a:schemeClr val="bg1"/>
                </a:solidFill>
                <a:ea typeface="Calibri Light"/>
                <a:cs typeface="Calibri Light"/>
              </a:rPr>
              <a:t>What is the experiment?</a:t>
            </a:r>
            <a:endParaRPr lang="en-GB">
              <a:solidFill>
                <a:schemeClr val="bg1"/>
              </a:solidFill>
            </a:endParaRPr>
          </a:p>
        </p:txBody>
      </p:sp>
      <p:sp>
        <p:nvSpPr>
          <p:cNvPr id="6" name="Content Placeholder 5">
            <a:extLst>
              <a:ext uri="{FF2B5EF4-FFF2-40B4-BE49-F238E27FC236}">
                <a16:creationId xmlns:a16="http://schemas.microsoft.com/office/drawing/2014/main" id="{65A41A91-CAA8-924E-1EAB-4CFEB1715E52}"/>
              </a:ext>
            </a:extLst>
          </p:cNvPr>
          <p:cNvSpPr>
            <a:spLocks noGrp="1"/>
          </p:cNvSpPr>
          <p:nvPr>
            <p:ph idx="1"/>
          </p:nvPr>
        </p:nvSpPr>
        <p:spPr>
          <a:xfrm>
            <a:off x="5089442" y="382346"/>
            <a:ext cx="6024654" cy="1279712"/>
          </a:xfrm>
        </p:spPr>
        <p:txBody>
          <a:bodyPr vert="horz" lIns="91440" tIns="45720" rIns="91440" bIns="45720" rtlCol="0" anchor="ctr">
            <a:normAutofit/>
          </a:bodyPr>
          <a:lstStyle/>
          <a:p>
            <a:pPr marL="0" indent="0">
              <a:buNone/>
            </a:pPr>
            <a:r>
              <a:rPr lang="en-GB" sz="2600" b="1">
                <a:ea typeface="Calibri" panose="020F0502020204030204"/>
                <a:cs typeface="Calibri" panose="020F0502020204030204"/>
              </a:rPr>
              <a:t>Scope:</a:t>
            </a:r>
            <a:br>
              <a:rPr lang="en-GB" sz="2600" b="1">
                <a:latin typeface="+mj-lt"/>
                <a:ea typeface="Calibri" panose="020F0502020204030204"/>
                <a:cs typeface="Calibri" panose="020F0502020204030204"/>
              </a:rPr>
            </a:br>
            <a:r>
              <a:rPr lang="en-GB" sz="2600">
                <a:latin typeface="+mj-lt"/>
                <a:ea typeface="Calibri" panose="020F0502020204030204"/>
                <a:cs typeface="Calibri" panose="020F0502020204030204"/>
              </a:rPr>
              <a:t>Hit the </a:t>
            </a:r>
            <a:r>
              <a:rPr lang="en-GB" sz="2600" b="1">
                <a:solidFill>
                  <a:srgbClr val="00B050"/>
                </a:solidFill>
                <a:latin typeface="+mj-lt"/>
                <a:ea typeface="Calibri" panose="020F0502020204030204"/>
                <a:cs typeface="Calibri" panose="020F0502020204030204"/>
              </a:rPr>
              <a:t>targets </a:t>
            </a:r>
            <a:r>
              <a:rPr lang="en-GB" sz="2600">
                <a:latin typeface="+mj-lt"/>
                <a:ea typeface="Calibri" panose="020F0502020204030204"/>
                <a:cs typeface="Calibri" panose="020F0502020204030204"/>
              </a:rPr>
              <a:t>as many times as possible without hitting the </a:t>
            </a:r>
            <a:r>
              <a:rPr lang="en-GB" sz="2600" b="1">
                <a:solidFill>
                  <a:srgbClr val="FF0000"/>
                </a:solidFill>
                <a:latin typeface="+mj-lt"/>
                <a:ea typeface="Calibri" panose="020F0502020204030204"/>
                <a:cs typeface="Calibri" panose="020F0502020204030204"/>
              </a:rPr>
              <a:t>civilians</a:t>
            </a:r>
          </a:p>
        </p:txBody>
      </p:sp>
      <p:sp>
        <p:nvSpPr>
          <p:cNvPr id="20" name="Content Placeholder 5">
            <a:extLst>
              <a:ext uri="{FF2B5EF4-FFF2-40B4-BE49-F238E27FC236}">
                <a16:creationId xmlns:a16="http://schemas.microsoft.com/office/drawing/2014/main" id="{4E417E33-062F-E2B6-9FB2-952BD3D14F54}"/>
              </a:ext>
            </a:extLst>
          </p:cNvPr>
          <p:cNvSpPr>
            <a:spLocks noGrp="1"/>
          </p:cNvSpPr>
          <p:nvPr/>
        </p:nvSpPr>
        <p:spPr>
          <a:xfrm>
            <a:off x="5089442" y="1895140"/>
            <a:ext cx="6024654" cy="65218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600" b="1">
                <a:ea typeface="Calibri" panose="020F0502020204030204"/>
                <a:cs typeface="Calibri" panose="020F0502020204030204"/>
              </a:rPr>
              <a:t>Modalities:</a:t>
            </a:r>
            <a:endParaRPr lang="en-GB" sz="2600">
              <a:ea typeface="Calibri"/>
              <a:cs typeface="Calibri"/>
            </a:endParaRPr>
          </a:p>
        </p:txBody>
      </p:sp>
      <p:sp>
        <p:nvSpPr>
          <p:cNvPr id="22" name="Content Placeholder 5">
            <a:extLst>
              <a:ext uri="{FF2B5EF4-FFF2-40B4-BE49-F238E27FC236}">
                <a16:creationId xmlns:a16="http://schemas.microsoft.com/office/drawing/2014/main" id="{FCE01433-8815-68B0-381D-BEF3B13F9BB5}"/>
              </a:ext>
            </a:extLst>
          </p:cNvPr>
          <p:cNvSpPr>
            <a:spLocks noGrp="1"/>
          </p:cNvSpPr>
          <p:nvPr/>
        </p:nvSpPr>
        <p:spPr>
          <a:xfrm>
            <a:off x="4917562" y="3844963"/>
            <a:ext cx="2013811" cy="67804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b="1">
                <a:solidFill>
                  <a:srgbClr val="FF0000"/>
                </a:solidFill>
                <a:latin typeface="+mj-lt"/>
                <a:ea typeface="Calibri" panose="020F0502020204030204"/>
                <a:cs typeface="Calibri" panose="020F0502020204030204"/>
              </a:rPr>
              <a:t>-</a:t>
            </a:r>
            <a:r>
              <a:rPr lang="en-GB" sz="1800">
                <a:solidFill>
                  <a:srgbClr val="FF0000"/>
                </a:solidFill>
                <a:latin typeface="+mj-lt"/>
                <a:ea typeface="Calibri" panose="020F0502020204030204"/>
                <a:cs typeface="Calibri" panose="020F0502020204030204"/>
              </a:rPr>
              <a:t> wind disturbance (sinusoidal)</a:t>
            </a:r>
            <a:endParaRPr lang="en-GB" sz="2400">
              <a:solidFill>
                <a:srgbClr val="FF0000"/>
              </a:solidFill>
              <a:latin typeface="+mj-lt"/>
              <a:ea typeface="Calibri"/>
              <a:cs typeface="Calibri"/>
            </a:endParaRPr>
          </a:p>
        </p:txBody>
      </p:sp>
      <p:sp>
        <p:nvSpPr>
          <p:cNvPr id="24" name="Content Placeholder 5">
            <a:extLst>
              <a:ext uri="{FF2B5EF4-FFF2-40B4-BE49-F238E27FC236}">
                <a16:creationId xmlns:a16="http://schemas.microsoft.com/office/drawing/2014/main" id="{1F9A4EDB-FD52-EBA5-5853-1EFE12C9BE31}"/>
              </a:ext>
            </a:extLst>
          </p:cNvPr>
          <p:cNvSpPr>
            <a:spLocks noGrp="1"/>
          </p:cNvSpPr>
          <p:nvPr/>
        </p:nvSpPr>
        <p:spPr>
          <a:xfrm>
            <a:off x="7081912" y="3872273"/>
            <a:ext cx="1916751" cy="2227385"/>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a:solidFill>
                  <a:srgbClr val="FF0000"/>
                </a:solidFill>
                <a:latin typeface="+mj-lt"/>
                <a:ea typeface="Calibri" panose="020F0502020204030204"/>
                <a:cs typeface="Calibri" panose="020F0502020204030204"/>
              </a:rPr>
              <a:t>- wind disturbance (sinusoidal)</a:t>
            </a:r>
            <a:endParaRPr lang="en-GB" sz="2400">
              <a:solidFill>
                <a:srgbClr val="FF0000"/>
              </a:solidFill>
              <a:latin typeface="+mj-lt"/>
              <a:ea typeface="Calibri" panose="020F0502020204030204"/>
              <a:cs typeface="Calibri" panose="020F0502020204030204"/>
            </a:endParaRPr>
          </a:p>
          <a:p>
            <a:pPr marL="0" indent="0">
              <a:buNone/>
            </a:pPr>
            <a:r>
              <a:rPr lang="en-GB" sz="1800">
                <a:solidFill>
                  <a:srgbClr val="00B050"/>
                </a:solidFill>
                <a:latin typeface="+mj-lt"/>
                <a:ea typeface="Calibri" panose="020F0502020204030204"/>
                <a:cs typeface="Calibri" panose="020F0502020204030204"/>
              </a:rPr>
              <a:t>+ haptic guidance (low)</a:t>
            </a:r>
            <a:endParaRPr lang="en-GB">
              <a:latin typeface="+mj-lt"/>
            </a:endParaRPr>
          </a:p>
          <a:p>
            <a:pPr marL="0" indent="0">
              <a:buNone/>
            </a:pPr>
            <a:r>
              <a:rPr lang="en-GB" sz="1800">
                <a:solidFill>
                  <a:srgbClr val="FF0000"/>
                </a:solidFill>
                <a:latin typeface="+mj-lt"/>
                <a:ea typeface="Calibri" panose="020F0502020204030204"/>
                <a:cs typeface="Calibri" panose="020F0502020204030204"/>
              </a:rPr>
              <a:t>- weapon weight (low)</a:t>
            </a:r>
            <a:endParaRPr lang="en-GB" sz="2400">
              <a:solidFill>
                <a:srgbClr val="FF0000"/>
              </a:solidFill>
              <a:latin typeface="+mj-lt"/>
              <a:ea typeface="Calibri" panose="020F0502020204030204"/>
              <a:cs typeface="Calibri" panose="020F0502020204030204"/>
            </a:endParaRPr>
          </a:p>
          <a:p>
            <a:pPr marL="0" indent="0">
              <a:buNone/>
            </a:pPr>
            <a:r>
              <a:rPr lang="en-GB" sz="1800">
                <a:solidFill>
                  <a:srgbClr val="FF0000"/>
                </a:solidFill>
                <a:latin typeface="+mj-lt"/>
                <a:ea typeface="Calibri" panose="020F0502020204030204"/>
                <a:cs typeface="Calibri" panose="020F0502020204030204"/>
              </a:rPr>
              <a:t>- viscosity (low)</a:t>
            </a:r>
            <a:endParaRPr lang="en-GB" sz="1800">
              <a:latin typeface="+mj-lt"/>
              <a:ea typeface="Calibri"/>
              <a:cs typeface="Calibri"/>
            </a:endParaRPr>
          </a:p>
        </p:txBody>
      </p:sp>
      <p:sp>
        <p:nvSpPr>
          <p:cNvPr id="28" name="Content Placeholder 5">
            <a:extLst>
              <a:ext uri="{FF2B5EF4-FFF2-40B4-BE49-F238E27FC236}">
                <a16:creationId xmlns:a16="http://schemas.microsoft.com/office/drawing/2014/main" id="{599199CF-2E7B-502A-0E8D-2DFFDB70BF4B}"/>
              </a:ext>
            </a:extLst>
          </p:cNvPr>
          <p:cNvSpPr>
            <a:spLocks noGrp="1"/>
          </p:cNvSpPr>
          <p:nvPr/>
        </p:nvSpPr>
        <p:spPr>
          <a:xfrm>
            <a:off x="9568935" y="3840480"/>
            <a:ext cx="2198105" cy="259062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a:solidFill>
                  <a:srgbClr val="FF0000"/>
                </a:solidFill>
                <a:latin typeface="+mj-lt"/>
                <a:ea typeface="Calibri" panose="020F0502020204030204"/>
                <a:cs typeface="Calibri" panose="020F0502020204030204"/>
              </a:rPr>
              <a:t>- wind disturbance (sinusoidal)</a:t>
            </a:r>
            <a:endParaRPr lang="en-GB" sz="2400">
              <a:solidFill>
                <a:srgbClr val="FF0000"/>
              </a:solidFill>
              <a:latin typeface="+mj-lt"/>
              <a:ea typeface="Calibri" panose="020F0502020204030204"/>
              <a:cs typeface="Calibri" panose="020F0502020204030204"/>
            </a:endParaRPr>
          </a:p>
          <a:p>
            <a:pPr marL="0" indent="0">
              <a:buNone/>
            </a:pPr>
            <a:r>
              <a:rPr lang="en-GB" sz="1800">
                <a:solidFill>
                  <a:srgbClr val="00B050"/>
                </a:solidFill>
                <a:latin typeface="+mj-lt"/>
                <a:ea typeface="Calibri" panose="020F0502020204030204"/>
                <a:cs typeface="Calibri" panose="020F0502020204030204"/>
              </a:rPr>
              <a:t>+ haptic guidance (high)</a:t>
            </a:r>
            <a:endParaRPr lang="en-GB">
              <a:latin typeface="+mj-lt"/>
            </a:endParaRPr>
          </a:p>
          <a:p>
            <a:pPr marL="0" indent="0">
              <a:buNone/>
            </a:pPr>
            <a:r>
              <a:rPr lang="en-GB" sz="1800">
                <a:solidFill>
                  <a:srgbClr val="FF0000"/>
                </a:solidFill>
                <a:latin typeface="+mj-lt"/>
                <a:ea typeface="Calibri" panose="020F0502020204030204"/>
                <a:cs typeface="Calibri" panose="020F0502020204030204"/>
              </a:rPr>
              <a:t>- weapon weight (high)</a:t>
            </a:r>
            <a:endParaRPr lang="en-GB" sz="2400">
              <a:solidFill>
                <a:srgbClr val="FF0000"/>
              </a:solidFill>
              <a:latin typeface="+mj-lt"/>
              <a:ea typeface="Calibri" panose="020F0502020204030204"/>
              <a:cs typeface="Calibri" panose="020F0502020204030204"/>
            </a:endParaRPr>
          </a:p>
          <a:p>
            <a:pPr marL="0" indent="0">
              <a:buNone/>
            </a:pPr>
            <a:r>
              <a:rPr lang="en-GB" sz="1800">
                <a:solidFill>
                  <a:srgbClr val="FF0000"/>
                </a:solidFill>
                <a:latin typeface="+mj-lt"/>
                <a:ea typeface="Calibri" panose="020F0502020204030204"/>
                <a:cs typeface="Calibri" panose="020F0502020204030204"/>
              </a:rPr>
              <a:t>- viscosity (high)</a:t>
            </a:r>
            <a:endParaRPr lang="en-GB" sz="2400">
              <a:solidFill>
                <a:srgbClr val="FF0000"/>
              </a:solidFill>
              <a:latin typeface="+mj-lt"/>
              <a:ea typeface="Calibri" panose="020F0502020204030204"/>
              <a:cs typeface="Calibri" panose="020F0502020204030204"/>
            </a:endParaRPr>
          </a:p>
          <a:p>
            <a:pPr marL="0" indent="0">
              <a:buNone/>
            </a:pPr>
            <a:r>
              <a:rPr lang="en-GB" sz="1800">
                <a:solidFill>
                  <a:srgbClr val="FF0000"/>
                </a:solidFill>
                <a:latin typeface="+mj-lt"/>
                <a:ea typeface="Calibri" panose="020F0502020204030204"/>
                <a:cs typeface="Calibri" panose="020F0502020204030204"/>
              </a:rPr>
              <a:t>- recoil (possible)</a:t>
            </a:r>
          </a:p>
        </p:txBody>
      </p:sp>
      <p:pic>
        <p:nvPicPr>
          <p:cNvPr id="8" name="Picture 8" descr="A picture containing text, weapon&#10;&#10;Description automatically generated">
            <a:extLst>
              <a:ext uri="{FF2B5EF4-FFF2-40B4-BE49-F238E27FC236}">
                <a16:creationId xmlns:a16="http://schemas.microsoft.com/office/drawing/2014/main" id="{CEA97E89-7F3F-EA13-0981-214EA81D9B08}"/>
              </a:ext>
            </a:extLst>
          </p:cNvPr>
          <p:cNvPicPr>
            <a:picLocks noChangeAspect="1"/>
          </p:cNvPicPr>
          <p:nvPr/>
        </p:nvPicPr>
        <p:blipFill>
          <a:blip r:embed="rId3"/>
          <a:stretch>
            <a:fillRect/>
          </a:stretch>
        </p:blipFill>
        <p:spPr>
          <a:xfrm>
            <a:off x="5093352" y="2551020"/>
            <a:ext cx="1501028" cy="1139639"/>
          </a:xfrm>
          <a:prstGeom prst="rect">
            <a:avLst/>
          </a:prstGeom>
        </p:spPr>
      </p:pic>
      <p:pic>
        <p:nvPicPr>
          <p:cNvPr id="9" name="Picture 9" descr="A picture containing weapon&#10;&#10;Description automatically generated">
            <a:extLst>
              <a:ext uri="{FF2B5EF4-FFF2-40B4-BE49-F238E27FC236}">
                <a16:creationId xmlns:a16="http://schemas.microsoft.com/office/drawing/2014/main" id="{CFC3329C-6772-1429-7031-3DD425FDCD6A}"/>
              </a:ext>
            </a:extLst>
          </p:cNvPr>
          <p:cNvPicPr>
            <a:picLocks noChangeAspect="1"/>
          </p:cNvPicPr>
          <p:nvPr/>
        </p:nvPicPr>
        <p:blipFill>
          <a:blip r:embed="rId4"/>
          <a:stretch>
            <a:fillRect/>
          </a:stretch>
        </p:blipFill>
        <p:spPr>
          <a:xfrm>
            <a:off x="6923274" y="2545976"/>
            <a:ext cx="2157693" cy="1127312"/>
          </a:xfrm>
          <a:prstGeom prst="rect">
            <a:avLst/>
          </a:prstGeom>
        </p:spPr>
      </p:pic>
      <p:pic>
        <p:nvPicPr>
          <p:cNvPr id="10" name="Picture 11">
            <a:extLst>
              <a:ext uri="{FF2B5EF4-FFF2-40B4-BE49-F238E27FC236}">
                <a16:creationId xmlns:a16="http://schemas.microsoft.com/office/drawing/2014/main" id="{1078D9D0-EC1B-657B-563D-CFB033FEC199}"/>
              </a:ext>
            </a:extLst>
          </p:cNvPr>
          <p:cNvPicPr>
            <a:picLocks noChangeAspect="1"/>
          </p:cNvPicPr>
          <p:nvPr/>
        </p:nvPicPr>
        <p:blipFill>
          <a:blip r:embed="rId5"/>
          <a:stretch>
            <a:fillRect/>
          </a:stretch>
        </p:blipFill>
        <p:spPr>
          <a:xfrm>
            <a:off x="9272090" y="2628344"/>
            <a:ext cx="2474259" cy="1108255"/>
          </a:xfrm>
          <a:prstGeom prst="rect">
            <a:avLst/>
          </a:prstGeom>
        </p:spPr>
      </p:pic>
      <p:cxnSp>
        <p:nvCxnSpPr>
          <p:cNvPr id="32" name="Straight Arrow Connector 31">
            <a:extLst>
              <a:ext uri="{FF2B5EF4-FFF2-40B4-BE49-F238E27FC236}">
                <a16:creationId xmlns:a16="http://schemas.microsoft.com/office/drawing/2014/main" id="{38F1B454-8ED2-3CE4-020D-8F434775342A}"/>
              </a:ext>
            </a:extLst>
          </p:cNvPr>
          <p:cNvCxnSpPr>
            <a:cxnSpLocks/>
          </p:cNvCxnSpPr>
          <p:nvPr/>
        </p:nvCxnSpPr>
        <p:spPr>
          <a:xfrm>
            <a:off x="9214337" y="2467708"/>
            <a:ext cx="1" cy="3985845"/>
          </a:xfrm>
          <a:prstGeom prst="straightConnector1">
            <a:avLst/>
          </a:prstGeom>
          <a:ln w="12700">
            <a:solidFill>
              <a:schemeClr val="tx1"/>
            </a:solidFill>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2206C6FA-9821-9782-DB69-E079CD7D5E79}"/>
              </a:ext>
            </a:extLst>
          </p:cNvPr>
          <p:cNvCxnSpPr>
            <a:cxnSpLocks/>
          </p:cNvCxnSpPr>
          <p:nvPr/>
        </p:nvCxnSpPr>
        <p:spPr>
          <a:xfrm>
            <a:off x="6869721" y="2467707"/>
            <a:ext cx="1" cy="3985845"/>
          </a:xfrm>
          <a:prstGeom prst="straightConnector1">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B8645798-0A20-F553-B743-51E0A62707EC}"/>
              </a:ext>
            </a:extLst>
          </p:cNvPr>
          <p:cNvSpPr/>
          <p:nvPr/>
        </p:nvSpPr>
        <p:spPr>
          <a:xfrm>
            <a:off x="-110752" y="-59692"/>
            <a:ext cx="4876650" cy="7026085"/>
          </a:xfrm>
          <a:prstGeom prst="rect">
            <a:avLst/>
          </a:prstGeom>
          <a:solidFill>
            <a:srgbClr val="FFC0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Title 1">
            <a:extLst>
              <a:ext uri="{FF2B5EF4-FFF2-40B4-BE49-F238E27FC236}">
                <a16:creationId xmlns:a16="http://schemas.microsoft.com/office/drawing/2014/main" id="{FB155358-1A3A-83BB-3F08-DCA957FACDEC}"/>
              </a:ext>
            </a:extLst>
          </p:cNvPr>
          <p:cNvSpPr txBox="1">
            <a:spLocks/>
          </p:cNvSpPr>
          <p:nvPr/>
        </p:nvSpPr>
        <p:spPr>
          <a:xfrm>
            <a:off x="792949" y="933157"/>
            <a:ext cx="3282696" cy="52578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a:solidFill>
                  <a:schemeClr val="bg1"/>
                </a:solidFill>
                <a:ea typeface="Calibri Light"/>
                <a:cs typeface="Calibri Light"/>
              </a:rPr>
              <a:t>What is the experiment?</a:t>
            </a:r>
            <a:endParaRPr lang="en-GB">
              <a:solidFill>
                <a:schemeClr val="bg1"/>
              </a:solidFill>
            </a:endParaRPr>
          </a:p>
        </p:txBody>
      </p:sp>
    </p:spTree>
    <p:extLst>
      <p:ext uri="{BB962C8B-B14F-4D97-AF65-F5344CB8AC3E}">
        <p14:creationId xmlns:p14="http://schemas.microsoft.com/office/powerpoint/2010/main" val="3427990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23">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F40263-AFEE-9566-6025-481E1E5A4EAA}"/>
              </a:ext>
            </a:extLst>
          </p:cNvPr>
          <p:cNvSpPr>
            <a:spLocks noGrp="1"/>
          </p:cNvSpPr>
          <p:nvPr>
            <p:ph type="title"/>
          </p:nvPr>
        </p:nvSpPr>
        <p:spPr>
          <a:xfrm>
            <a:off x="645064" y="525982"/>
            <a:ext cx="4890322" cy="1200361"/>
          </a:xfrm>
        </p:spPr>
        <p:txBody>
          <a:bodyPr anchor="b">
            <a:noAutofit/>
          </a:bodyPr>
          <a:lstStyle/>
          <a:p>
            <a:r>
              <a:rPr lang="en-GB" sz="4800">
                <a:latin typeface="Calibri Light" panose="020F0302020204030204" pitchFamily="34" charset="0"/>
                <a:cs typeface="Calibri Light" panose="020F0302020204030204" pitchFamily="34" charset="0"/>
              </a:rPr>
              <a:t>Research Question</a:t>
            </a:r>
          </a:p>
        </p:txBody>
      </p:sp>
      <p:sp>
        <p:nvSpPr>
          <p:cNvPr id="42" name="Rectangle 25">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E6AED78-DC70-64DD-B333-459A7EC0CBD1}"/>
              </a:ext>
            </a:extLst>
          </p:cNvPr>
          <p:cNvSpPr>
            <a:spLocks noGrp="1"/>
          </p:cNvSpPr>
          <p:nvPr>
            <p:ph idx="1"/>
          </p:nvPr>
        </p:nvSpPr>
        <p:spPr>
          <a:xfrm>
            <a:off x="488758" y="2192836"/>
            <a:ext cx="5054752" cy="3145054"/>
          </a:xfrm>
        </p:spPr>
        <p:txBody>
          <a:bodyPr vert="horz" lIns="91440" tIns="45720" rIns="91440" bIns="45720" rtlCol="0" anchor="ctr">
            <a:normAutofit fontScale="92500" lnSpcReduction="10000"/>
          </a:bodyPr>
          <a:lstStyle/>
          <a:p>
            <a:pPr marL="0" indent="0">
              <a:buNone/>
            </a:pPr>
            <a:r>
              <a:rPr lang="en-GB" sz="3000">
                <a:latin typeface="+mj-lt"/>
                <a:cs typeface="Calibri" panose="020F0502020204030204"/>
              </a:rPr>
              <a:t>Will the </a:t>
            </a:r>
            <a:r>
              <a:rPr lang="en-GB" sz="3000">
                <a:solidFill>
                  <a:srgbClr val="00B050"/>
                </a:solidFill>
                <a:latin typeface="+mj-lt"/>
                <a:cs typeface="Calibri" panose="020F0502020204030204"/>
              </a:rPr>
              <a:t>haptic guidance</a:t>
            </a:r>
            <a:r>
              <a:rPr lang="en-GB" sz="3000">
                <a:latin typeface="+mj-lt"/>
                <a:cs typeface="Calibri" panose="020F0502020204030204"/>
              </a:rPr>
              <a:t> make the weapons more precise despite the increase in </a:t>
            </a:r>
            <a:r>
              <a:rPr lang="en-GB" sz="3000">
                <a:solidFill>
                  <a:srgbClr val="FF0000"/>
                </a:solidFill>
                <a:latin typeface="+mj-lt"/>
                <a:cs typeface="Calibri" panose="020F0502020204030204"/>
              </a:rPr>
              <a:t>weight</a:t>
            </a:r>
            <a:r>
              <a:rPr lang="en-GB" sz="3000">
                <a:latin typeface="+mj-lt"/>
                <a:cs typeface="Calibri" panose="020F0502020204030204"/>
              </a:rPr>
              <a:t> and </a:t>
            </a:r>
            <a:r>
              <a:rPr lang="en-GB" sz="3000">
                <a:solidFill>
                  <a:srgbClr val="FF0000"/>
                </a:solidFill>
                <a:latin typeface="+mj-lt"/>
                <a:cs typeface="Calibri" panose="020F0502020204030204"/>
              </a:rPr>
              <a:t>viscosity</a:t>
            </a:r>
            <a:r>
              <a:rPr lang="en-GB" sz="3000">
                <a:latin typeface="+mj-lt"/>
                <a:cs typeface="Calibri" panose="020F0502020204030204"/>
              </a:rPr>
              <a:t>?</a:t>
            </a:r>
          </a:p>
          <a:p>
            <a:pPr marL="0" indent="0">
              <a:buNone/>
            </a:pPr>
            <a:endParaRPr lang="en-GB" sz="3000">
              <a:latin typeface="+mj-lt"/>
              <a:cs typeface="Calibri" panose="020F0502020204030204"/>
            </a:endParaRPr>
          </a:p>
          <a:p>
            <a:pPr marL="0" indent="0">
              <a:buNone/>
            </a:pPr>
            <a:r>
              <a:rPr lang="en-GB" sz="3000">
                <a:latin typeface="+mj-lt"/>
                <a:cs typeface="Calibri" panose="020F0502020204030204"/>
              </a:rPr>
              <a:t>Will higher </a:t>
            </a:r>
            <a:r>
              <a:rPr lang="en-GB" sz="3000">
                <a:solidFill>
                  <a:srgbClr val="FF0000"/>
                </a:solidFill>
                <a:latin typeface="+mj-lt"/>
                <a:cs typeface="Calibri"/>
              </a:rPr>
              <a:t>weight </a:t>
            </a:r>
            <a:r>
              <a:rPr lang="en-GB" sz="3000">
                <a:latin typeface="+mj-lt"/>
                <a:cs typeface="Calibri" panose="020F0502020204030204"/>
              </a:rPr>
              <a:t>and </a:t>
            </a:r>
            <a:r>
              <a:rPr lang="en-GB" sz="3000">
                <a:solidFill>
                  <a:srgbClr val="FF0000"/>
                </a:solidFill>
                <a:latin typeface="+mj-lt"/>
                <a:cs typeface="Calibri"/>
              </a:rPr>
              <a:t>viscosity </a:t>
            </a:r>
            <a:r>
              <a:rPr lang="en-GB" sz="3000">
                <a:latin typeface="+mj-lt"/>
                <a:cs typeface="Calibri" panose="020F0502020204030204"/>
              </a:rPr>
              <a:t>reduce the number of kills/bullets per minute (KPM/BPM)?</a:t>
            </a:r>
          </a:p>
        </p:txBody>
      </p:sp>
      <p:sp>
        <p:nvSpPr>
          <p:cNvPr id="43" name="Rectangle 2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2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3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Icon&#10;&#10;Description automatically generated">
            <a:extLst>
              <a:ext uri="{FF2B5EF4-FFF2-40B4-BE49-F238E27FC236}">
                <a16:creationId xmlns:a16="http://schemas.microsoft.com/office/drawing/2014/main" id="{68F4774D-7411-9290-689B-949778BE1FE5}"/>
              </a:ext>
            </a:extLst>
          </p:cNvPr>
          <p:cNvPicPr>
            <a:picLocks noChangeAspect="1"/>
          </p:cNvPicPr>
          <p:nvPr/>
        </p:nvPicPr>
        <p:blipFill rotWithShape="1">
          <a:blip r:embed="rId3"/>
          <a:srcRect r="4" b="3065"/>
          <a:stretch/>
        </p:blipFill>
        <p:spPr>
          <a:xfrm>
            <a:off x="6055614" y="650494"/>
            <a:ext cx="5492266" cy="5324142"/>
          </a:xfrm>
          <a:prstGeom prst="rect">
            <a:avLst/>
          </a:prstGeom>
        </p:spPr>
      </p:pic>
    </p:spTree>
    <p:extLst>
      <p:ext uri="{BB962C8B-B14F-4D97-AF65-F5344CB8AC3E}">
        <p14:creationId xmlns:p14="http://schemas.microsoft.com/office/powerpoint/2010/main" val="422494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D5D19D-0789-4518-B5DC-D47ADF69D2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9D2D0CC3-464C-4543-9C70-40D0AE9C145A}"/>
              </a:ext>
            </a:extLst>
          </p:cNvPr>
          <p:cNvSpPr>
            <a:spLocks noGrp="1"/>
          </p:cNvSpPr>
          <p:nvPr>
            <p:ph type="title"/>
          </p:nvPr>
        </p:nvSpPr>
        <p:spPr>
          <a:xfrm>
            <a:off x="984815" y="666728"/>
            <a:ext cx="4036334" cy="840060"/>
          </a:xfrm>
        </p:spPr>
        <p:txBody>
          <a:bodyPr vert="horz" lIns="91440" tIns="45720" rIns="91440" bIns="45720" rtlCol="0" anchor="t">
            <a:normAutofit/>
          </a:bodyPr>
          <a:lstStyle/>
          <a:p>
            <a:pPr algn="ctr"/>
            <a:r>
              <a:rPr lang="en-US" sz="5400"/>
              <a:t>Methods</a:t>
            </a:r>
          </a:p>
        </p:txBody>
      </p:sp>
      <p:sp>
        <p:nvSpPr>
          <p:cNvPr id="3" name="Segnaposto contenuto 2">
            <a:extLst>
              <a:ext uri="{FF2B5EF4-FFF2-40B4-BE49-F238E27FC236}">
                <a16:creationId xmlns:a16="http://schemas.microsoft.com/office/drawing/2014/main" id="{96D2BC51-563F-CB43-8AA5-718E8BFE0F25}"/>
              </a:ext>
            </a:extLst>
          </p:cNvPr>
          <p:cNvSpPr>
            <a:spLocks noGrp="1"/>
          </p:cNvSpPr>
          <p:nvPr>
            <p:ph idx="1"/>
          </p:nvPr>
        </p:nvSpPr>
        <p:spPr>
          <a:xfrm>
            <a:off x="901512" y="1886782"/>
            <a:ext cx="4630918" cy="980801"/>
          </a:xfrm>
        </p:spPr>
        <p:txBody>
          <a:bodyPr vert="horz" lIns="91440" tIns="45720" rIns="91440" bIns="45720" rtlCol="0" anchor="t">
            <a:normAutofit lnSpcReduction="10000"/>
          </a:bodyPr>
          <a:lstStyle/>
          <a:p>
            <a:pPr marL="0" indent="0">
              <a:buNone/>
            </a:pPr>
            <a:r>
              <a:rPr lang="en-US" sz="2400">
                <a:latin typeface="+mj-lt"/>
              </a:rPr>
              <a:t>The idea is to gather data in the most </a:t>
            </a:r>
            <a:r>
              <a:rPr lang="en-US" sz="2400" i="1">
                <a:latin typeface="+mj-lt"/>
              </a:rPr>
              <a:t>objective</a:t>
            </a:r>
            <a:r>
              <a:rPr lang="en-US" sz="2400">
                <a:latin typeface="+mj-lt"/>
              </a:rPr>
              <a:t> and </a:t>
            </a:r>
            <a:r>
              <a:rPr lang="en-US" sz="2400" i="1">
                <a:latin typeface="+mj-lt"/>
              </a:rPr>
              <a:t>informative</a:t>
            </a:r>
            <a:r>
              <a:rPr lang="en-US" sz="2400">
                <a:latin typeface="+mj-lt"/>
              </a:rPr>
              <a:t> way possible:</a:t>
            </a:r>
          </a:p>
          <a:p>
            <a:pPr marL="0" indent="0">
              <a:buNone/>
            </a:pPr>
            <a:endParaRPr lang="en-US" sz="2400">
              <a:latin typeface="+mj-lt"/>
            </a:endParaRPr>
          </a:p>
        </p:txBody>
      </p:sp>
      <p:grpSp>
        <p:nvGrpSpPr>
          <p:cNvPr id="12" name="Group 11">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13" name="Rectangle 12">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F0FE8C13-7152-4148-AC30-B3B9088548A0}"/>
              </a:ext>
            </a:extLst>
          </p:cNvPr>
          <p:cNvPicPr>
            <a:picLocks noChangeAspect="1"/>
          </p:cNvPicPr>
          <p:nvPr/>
        </p:nvPicPr>
        <p:blipFill rotWithShape="1">
          <a:blip r:embed="rId3"/>
          <a:srcRect l="1267" r="1753"/>
          <a:stretch/>
        </p:blipFill>
        <p:spPr>
          <a:xfrm>
            <a:off x="5922492" y="666728"/>
            <a:ext cx="5536001" cy="5465791"/>
          </a:xfrm>
          <a:prstGeom prst="rect">
            <a:avLst/>
          </a:prstGeom>
        </p:spPr>
      </p:pic>
      <p:sp>
        <p:nvSpPr>
          <p:cNvPr id="16" name="Segnaposto contenuto 2">
            <a:extLst>
              <a:ext uri="{FF2B5EF4-FFF2-40B4-BE49-F238E27FC236}">
                <a16:creationId xmlns:a16="http://schemas.microsoft.com/office/drawing/2014/main" id="{C000FDEA-9A05-3F4F-9DF7-B7AED20CE19E}"/>
              </a:ext>
            </a:extLst>
          </p:cNvPr>
          <p:cNvSpPr txBox="1">
            <a:spLocks/>
          </p:cNvSpPr>
          <p:nvPr/>
        </p:nvSpPr>
        <p:spPr>
          <a:xfrm>
            <a:off x="934858" y="3192953"/>
            <a:ext cx="4547615" cy="6348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mj-lt"/>
              </a:rPr>
              <a:t>Numerical Metrics</a:t>
            </a:r>
          </a:p>
        </p:txBody>
      </p:sp>
      <p:sp>
        <p:nvSpPr>
          <p:cNvPr id="20" name="Segnaposto contenuto 2">
            <a:extLst>
              <a:ext uri="{FF2B5EF4-FFF2-40B4-BE49-F238E27FC236}">
                <a16:creationId xmlns:a16="http://schemas.microsoft.com/office/drawing/2014/main" id="{37F689F1-1011-0640-A95E-51C8E17C5480}"/>
              </a:ext>
            </a:extLst>
          </p:cNvPr>
          <p:cNvSpPr txBox="1">
            <a:spLocks/>
          </p:cNvSpPr>
          <p:nvPr/>
        </p:nvSpPr>
        <p:spPr>
          <a:xfrm>
            <a:off x="934858" y="4041715"/>
            <a:ext cx="4547615" cy="6348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mj-lt"/>
              </a:rPr>
              <a:t>Online Survey</a:t>
            </a:r>
          </a:p>
        </p:txBody>
      </p:sp>
      <p:sp>
        <p:nvSpPr>
          <p:cNvPr id="21" name="Segnaposto contenuto 2">
            <a:extLst>
              <a:ext uri="{FF2B5EF4-FFF2-40B4-BE49-F238E27FC236}">
                <a16:creationId xmlns:a16="http://schemas.microsoft.com/office/drawing/2014/main" id="{92D5B93C-0625-9644-9845-4ACC71660811}"/>
              </a:ext>
            </a:extLst>
          </p:cNvPr>
          <p:cNvSpPr txBox="1">
            <a:spLocks/>
          </p:cNvSpPr>
          <p:nvPr/>
        </p:nvSpPr>
        <p:spPr>
          <a:xfrm>
            <a:off x="984815" y="4890477"/>
            <a:ext cx="4547615" cy="6348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mj-lt"/>
              </a:rPr>
              <a:t>11 participants</a:t>
            </a:r>
          </a:p>
        </p:txBody>
      </p:sp>
    </p:spTree>
    <p:extLst>
      <p:ext uri="{BB962C8B-B14F-4D97-AF65-F5344CB8AC3E}">
        <p14:creationId xmlns:p14="http://schemas.microsoft.com/office/powerpoint/2010/main" val="1174026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dissolv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dissolve">
                                      <p:cBhvr>
                                        <p:cTn id="2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6" grpId="0"/>
      <p:bldP spid="20"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0">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A0E3D4AE-E0E1-2041-9842-41B2BEF03F64}"/>
              </a:ext>
            </a:extLst>
          </p:cNvPr>
          <p:cNvSpPr>
            <a:spLocks noGrp="1"/>
          </p:cNvSpPr>
          <p:nvPr>
            <p:ph type="title"/>
          </p:nvPr>
        </p:nvSpPr>
        <p:spPr>
          <a:xfrm>
            <a:off x="645064" y="789650"/>
            <a:ext cx="2424707" cy="936693"/>
          </a:xfrm>
        </p:spPr>
        <p:txBody>
          <a:bodyPr vert="horz" lIns="91440" tIns="45720" rIns="91440" bIns="45720" rtlCol="0" anchor="b">
            <a:noAutofit/>
          </a:bodyPr>
          <a:lstStyle/>
          <a:p>
            <a:r>
              <a:rPr lang="en-US" sz="5400" kern="1200" dirty="0">
                <a:solidFill>
                  <a:schemeClr val="tx1"/>
                </a:solidFill>
                <a:latin typeface="+mj-lt"/>
                <a:ea typeface="+mj-ea"/>
                <a:cs typeface="+mj-cs"/>
              </a:rPr>
              <a:t>Metrics</a:t>
            </a:r>
          </a:p>
        </p:txBody>
      </p:sp>
      <p:sp>
        <p:nvSpPr>
          <p:cNvPr id="21" name="Rectangle 12">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egnaposto contenuto 2">
            <a:extLst>
              <a:ext uri="{FF2B5EF4-FFF2-40B4-BE49-F238E27FC236}">
                <a16:creationId xmlns:a16="http://schemas.microsoft.com/office/drawing/2014/main" id="{27183006-CC63-C543-B765-1DE3229AAE4A}"/>
              </a:ext>
            </a:extLst>
          </p:cNvPr>
          <p:cNvSpPr txBox="1">
            <a:spLocks/>
          </p:cNvSpPr>
          <p:nvPr/>
        </p:nvSpPr>
        <p:spPr>
          <a:xfrm>
            <a:off x="616533" y="2248147"/>
            <a:ext cx="4282984" cy="740665"/>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a:latin typeface="+mj-lt"/>
              </a:rPr>
              <a:t>We decided to consider three principal metrics:</a:t>
            </a:r>
          </a:p>
          <a:p>
            <a:pPr marL="0"/>
            <a:endParaRPr lang="en-US" sz="1800"/>
          </a:p>
        </p:txBody>
      </p:sp>
      <p:sp>
        <p:nvSpPr>
          <p:cNvPr id="22" name="Rectangle 14">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6">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egnaposto contenuto 4" descr="Immagine che contiene testo&#10;&#10;Descrizione generata automaticamente">
            <a:extLst>
              <a:ext uri="{FF2B5EF4-FFF2-40B4-BE49-F238E27FC236}">
                <a16:creationId xmlns:a16="http://schemas.microsoft.com/office/drawing/2014/main" id="{20A5B538-1AA1-1647-A9E8-20B72FD7467B}"/>
              </a:ext>
            </a:extLst>
          </p:cNvPr>
          <p:cNvPicPr>
            <a:picLocks noGrp="1" noChangeAspect="1"/>
          </p:cNvPicPr>
          <p:nvPr>
            <p:ph idx="1"/>
          </p:nvPr>
        </p:nvPicPr>
        <p:blipFill rotWithShape="1">
          <a:blip r:embed="rId3"/>
          <a:srcRect l="2321" r="2857"/>
          <a:stretch/>
        </p:blipFill>
        <p:spPr>
          <a:xfrm>
            <a:off x="5987738" y="1331642"/>
            <a:ext cx="5628018" cy="3961846"/>
          </a:xfrm>
          <a:prstGeom prst="rect">
            <a:avLst/>
          </a:prstGeom>
        </p:spPr>
      </p:pic>
      <p:sp>
        <p:nvSpPr>
          <p:cNvPr id="16" name="Segnaposto contenuto 2">
            <a:extLst>
              <a:ext uri="{FF2B5EF4-FFF2-40B4-BE49-F238E27FC236}">
                <a16:creationId xmlns:a16="http://schemas.microsoft.com/office/drawing/2014/main" id="{6DACB1E0-01E1-5242-8786-64FF89F5F800}"/>
              </a:ext>
            </a:extLst>
          </p:cNvPr>
          <p:cNvSpPr txBox="1">
            <a:spLocks/>
          </p:cNvSpPr>
          <p:nvPr/>
        </p:nvSpPr>
        <p:spPr>
          <a:xfrm>
            <a:off x="645064" y="3264614"/>
            <a:ext cx="4547615" cy="6348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mj-lt"/>
              </a:rPr>
              <a:t>Bullet per minute</a:t>
            </a:r>
          </a:p>
        </p:txBody>
      </p:sp>
      <p:sp>
        <p:nvSpPr>
          <p:cNvPr id="18" name="Segnaposto contenuto 2">
            <a:extLst>
              <a:ext uri="{FF2B5EF4-FFF2-40B4-BE49-F238E27FC236}">
                <a16:creationId xmlns:a16="http://schemas.microsoft.com/office/drawing/2014/main" id="{240D60E3-82CA-774D-83C3-3274401F7FA4}"/>
              </a:ext>
            </a:extLst>
          </p:cNvPr>
          <p:cNvSpPr txBox="1">
            <a:spLocks/>
          </p:cNvSpPr>
          <p:nvPr/>
        </p:nvSpPr>
        <p:spPr>
          <a:xfrm>
            <a:off x="645064" y="4113376"/>
            <a:ext cx="4547615" cy="6348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mj-lt"/>
              </a:rPr>
              <a:t>Kill per minute</a:t>
            </a:r>
          </a:p>
        </p:txBody>
      </p:sp>
      <p:sp>
        <p:nvSpPr>
          <p:cNvPr id="24" name="Segnaposto contenuto 2">
            <a:extLst>
              <a:ext uri="{FF2B5EF4-FFF2-40B4-BE49-F238E27FC236}">
                <a16:creationId xmlns:a16="http://schemas.microsoft.com/office/drawing/2014/main" id="{72C463C4-A162-A746-8281-18744C9C94D9}"/>
              </a:ext>
            </a:extLst>
          </p:cNvPr>
          <p:cNvSpPr txBox="1">
            <a:spLocks/>
          </p:cNvSpPr>
          <p:nvPr/>
        </p:nvSpPr>
        <p:spPr>
          <a:xfrm>
            <a:off x="695021" y="4962138"/>
            <a:ext cx="4547615" cy="6348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mj-lt"/>
              </a:rPr>
              <a:t>Mean Absolute Error (MAE)</a:t>
            </a:r>
            <a:endParaRPr lang="en-US" dirty="0">
              <a:cs typeface="Calibri" panose="020F0502020204030204"/>
            </a:endParaRPr>
          </a:p>
        </p:txBody>
      </p:sp>
    </p:spTree>
    <p:extLst>
      <p:ext uri="{BB962C8B-B14F-4D97-AF65-F5344CB8AC3E}">
        <p14:creationId xmlns:p14="http://schemas.microsoft.com/office/powerpoint/2010/main" val="1767046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dissolv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dissolve">
                                      <p:cBhvr>
                                        <p:cTn id="1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76D7E7-ECC1-EAE6-2AAC-37B057FF19D9}"/>
              </a:ext>
            </a:extLst>
          </p:cNvPr>
          <p:cNvSpPr>
            <a:spLocks noGrp="1"/>
          </p:cNvSpPr>
          <p:nvPr>
            <p:ph type="title"/>
          </p:nvPr>
        </p:nvSpPr>
        <p:spPr>
          <a:xfrm>
            <a:off x="645064" y="525982"/>
            <a:ext cx="4866050" cy="1200361"/>
          </a:xfrm>
        </p:spPr>
        <p:txBody>
          <a:bodyPr anchor="b">
            <a:normAutofit/>
          </a:bodyPr>
          <a:lstStyle/>
          <a:p>
            <a:r>
              <a:rPr lang="en-US" sz="4800" dirty="0">
                <a:cs typeface="Calibri Light"/>
              </a:rPr>
              <a:t>Metrics  - </a:t>
            </a:r>
            <a:r>
              <a:rPr lang="en-US" sz="4800" dirty="0">
                <a:ea typeface="+mj-lt"/>
                <a:cs typeface="+mj-lt"/>
              </a:rPr>
              <a:t>Results </a:t>
            </a:r>
            <a:endParaRPr lang="en-US" sz="4800" dirty="0"/>
          </a:p>
        </p:txBody>
      </p:sp>
      <p:sp>
        <p:nvSpPr>
          <p:cNvPr id="35" name="Rectangle 34">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7AE645-D49C-1775-33C0-DAFA09D648B3}"/>
              </a:ext>
            </a:extLst>
          </p:cNvPr>
          <p:cNvSpPr>
            <a:spLocks noGrp="1"/>
          </p:cNvSpPr>
          <p:nvPr>
            <p:ph idx="1"/>
          </p:nvPr>
        </p:nvSpPr>
        <p:spPr>
          <a:xfrm>
            <a:off x="645066" y="2031101"/>
            <a:ext cx="4282984" cy="3511943"/>
          </a:xfrm>
        </p:spPr>
        <p:txBody>
          <a:bodyPr vert="horz" lIns="91440" tIns="45720" rIns="91440" bIns="45720" rtlCol="0" anchor="ctr">
            <a:normAutofit/>
          </a:bodyPr>
          <a:lstStyle/>
          <a:p>
            <a:r>
              <a:rPr lang="en-US" sz="1800" dirty="0">
                <a:latin typeface="+mj-lt"/>
                <a:cs typeface="Calibri"/>
              </a:rPr>
              <a:t>The haptic guidance proved to be effective</a:t>
            </a:r>
            <a:endParaRPr lang="en-US" dirty="0">
              <a:latin typeface="+mj-lt"/>
            </a:endParaRPr>
          </a:p>
          <a:p>
            <a:r>
              <a:rPr lang="en-US" sz="1800" dirty="0">
                <a:latin typeface="+mj-lt"/>
                <a:cs typeface="Calibri"/>
              </a:rPr>
              <a:t>It increased KPM by 12-30% while decreasing the MAE by 50%</a:t>
            </a:r>
          </a:p>
          <a:p>
            <a:r>
              <a:rPr lang="en-US" sz="1800" dirty="0">
                <a:latin typeface="+mj-lt"/>
                <a:cs typeface="Calibri"/>
              </a:rPr>
              <a:t>Differences in weight and viscosity between the weapons did not directly affect the performances (KPM,BPM)</a:t>
            </a:r>
          </a:p>
        </p:txBody>
      </p:sp>
      <p:sp>
        <p:nvSpPr>
          <p:cNvPr id="37" name="Rectangle 36">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Chart, bar chart&#10;&#10;Description automatically generated">
            <a:extLst>
              <a:ext uri="{FF2B5EF4-FFF2-40B4-BE49-F238E27FC236}">
                <a16:creationId xmlns:a16="http://schemas.microsoft.com/office/drawing/2014/main" id="{912D4AD5-D98E-A69C-5B99-2705BA68DE05}"/>
              </a:ext>
            </a:extLst>
          </p:cNvPr>
          <p:cNvPicPr>
            <a:picLocks noChangeAspect="1"/>
          </p:cNvPicPr>
          <p:nvPr/>
        </p:nvPicPr>
        <p:blipFill>
          <a:blip r:embed="rId3"/>
          <a:stretch>
            <a:fillRect/>
          </a:stretch>
        </p:blipFill>
        <p:spPr>
          <a:xfrm>
            <a:off x="5826454" y="1756734"/>
            <a:ext cx="5916117" cy="3340679"/>
          </a:xfrm>
          <a:prstGeom prst="rect">
            <a:avLst/>
          </a:prstGeom>
        </p:spPr>
      </p:pic>
    </p:spTree>
    <p:extLst>
      <p:ext uri="{BB962C8B-B14F-4D97-AF65-F5344CB8AC3E}">
        <p14:creationId xmlns:p14="http://schemas.microsoft.com/office/powerpoint/2010/main" val="842999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1E21B03E-5F6B-7749-922E-4689E58B0165}"/>
              </a:ext>
            </a:extLst>
          </p:cNvPr>
          <p:cNvSpPr>
            <a:spLocks noGrp="1"/>
          </p:cNvSpPr>
          <p:nvPr>
            <p:ph type="title"/>
          </p:nvPr>
        </p:nvSpPr>
        <p:spPr>
          <a:xfrm>
            <a:off x="589560" y="856180"/>
            <a:ext cx="4560584" cy="1128068"/>
          </a:xfrm>
        </p:spPr>
        <p:txBody>
          <a:bodyPr vert="horz" lIns="91440" tIns="45720" rIns="91440" bIns="45720" rtlCol="0" anchor="ctr">
            <a:normAutofit/>
          </a:bodyPr>
          <a:lstStyle/>
          <a:p>
            <a:r>
              <a:rPr lang="en-US" sz="5400"/>
              <a:t>Online Survey</a:t>
            </a:r>
          </a:p>
        </p:txBody>
      </p:sp>
      <p:grpSp>
        <p:nvGrpSpPr>
          <p:cNvPr id="18" name="Group 17">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9" name="Rectangle 18">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egnaposto contenuto 2">
            <a:extLst>
              <a:ext uri="{FF2B5EF4-FFF2-40B4-BE49-F238E27FC236}">
                <a16:creationId xmlns:a16="http://schemas.microsoft.com/office/drawing/2014/main" id="{A548497F-7742-A14A-A64A-0D4C698BFB22}"/>
              </a:ext>
            </a:extLst>
          </p:cNvPr>
          <p:cNvSpPr txBox="1">
            <a:spLocks/>
          </p:cNvSpPr>
          <p:nvPr/>
        </p:nvSpPr>
        <p:spPr>
          <a:xfrm>
            <a:off x="590719" y="2330505"/>
            <a:ext cx="4559425" cy="112806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a:latin typeface="+mj-lt"/>
              </a:rPr>
              <a:t>For the subjective feedbacks we focused on three main point:</a:t>
            </a:r>
          </a:p>
        </p:txBody>
      </p:sp>
      <p:sp>
        <p:nvSpPr>
          <p:cNvPr id="24" name="Rectangle 23">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Segnaposto contenuto 10">
            <a:extLst>
              <a:ext uri="{FF2B5EF4-FFF2-40B4-BE49-F238E27FC236}">
                <a16:creationId xmlns:a16="http://schemas.microsoft.com/office/drawing/2014/main" id="{DCE80D7D-4EF3-7B47-B88A-6EF529BA87D5}"/>
              </a:ext>
            </a:extLst>
          </p:cNvPr>
          <p:cNvPicPr>
            <a:picLocks noGrp="1" noChangeAspect="1"/>
          </p:cNvPicPr>
          <p:nvPr>
            <p:ph idx="1"/>
          </p:nvPr>
        </p:nvPicPr>
        <p:blipFill rotWithShape="1">
          <a:blip r:embed="rId3"/>
          <a:srcRect l="13807" r="12952" b="2"/>
          <a:stretch/>
        </p:blipFill>
        <p:spPr>
          <a:xfrm>
            <a:off x="5977788" y="799352"/>
            <a:ext cx="5425410" cy="5259296"/>
          </a:xfrm>
          <a:prstGeom prst="rect">
            <a:avLst/>
          </a:prstGeom>
        </p:spPr>
      </p:pic>
      <p:sp>
        <p:nvSpPr>
          <p:cNvPr id="21" name="Segnaposto contenuto 2">
            <a:extLst>
              <a:ext uri="{FF2B5EF4-FFF2-40B4-BE49-F238E27FC236}">
                <a16:creationId xmlns:a16="http://schemas.microsoft.com/office/drawing/2014/main" id="{B74FF1C4-D96B-734C-A996-B940DA950815}"/>
              </a:ext>
            </a:extLst>
          </p:cNvPr>
          <p:cNvSpPr txBox="1">
            <a:spLocks/>
          </p:cNvSpPr>
          <p:nvPr/>
        </p:nvSpPr>
        <p:spPr>
          <a:xfrm>
            <a:off x="615128" y="3549684"/>
            <a:ext cx="4547615" cy="62301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mj-lt"/>
              </a:rPr>
              <a:t>Importance of the Recoil</a:t>
            </a:r>
          </a:p>
        </p:txBody>
      </p:sp>
      <p:sp>
        <p:nvSpPr>
          <p:cNvPr id="23" name="Segnaposto contenuto 2">
            <a:extLst>
              <a:ext uri="{FF2B5EF4-FFF2-40B4-BE49-F238E27FC236}">
                <a16:creationId xmlns:a16="http://schemas.microsoft.com/office/drawing/2014/main" id="{E6DFCE75-D0A7-8045-94BD-0E6115897F2F}"/>
              </a:ext>
            </a:extLst>
          </p:cNvPr>
          <p:cNvSpPr txBox="1">
            <a:spLocks/>
          </p:cNvSpPr>
          <p:nvPr/>
        </p:nvSpPr>
        <p:spPr>
          <a:xfrm>
            <a:off x="615128" y="4398446"/>
            <a:ext cx="4547615" cy="62301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mj-lt"/>
              </a:rPr>
              <a:t>Gravity and viscosity</a:t>
            </a:r>
          </a:p>
        </p:txBody>
      </p:sp>
      <p:sp>
        <p:nvSpPr>
          <p:cNvPr id="25" name="Segnaposto contenuto 2">
            <a:extLst>
              <a:ext uri="{FF2B5EF4-FFF2-40B4-BE49-F238E27FC236}">
                <a16:creationId xmlns:a16="http://schemas.microsoft.com/office/drawing/2014/main" id="{8092E3CD-E72E-494C-A3BE-E84FFA4BD476}"/>
              </a:ext>
            </a:extLst>
          </p:cNvPr>
          <p:cNvSpPr txBox="1">
            <a:spLocks/>
          </p:cNvSpPr>
          <p:nvPr/>
        </p:nvSpPr>
        <p:spPr>
          <a:xfrm>
            <a:off x="665085" y="5247208"/>
            <a:ext cx="4547615" cy="62301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latin typeface="+mj-lt"/>
              </a:rPr>
              <a:t>Aim Assist</a:t>
            </a:r>
          </a:p>
        </p:txBody>
      </p:sp>
    </p:spTree>
    <p:extLst>
      <p:ext uri="{BB962C8B-B14F-4D97-AF65-F5344CB8AC3E}">
        <p14:creationId xmlns:p14="http://schemas.microsoft.com/office/powerpoint/2010/main" val="489957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ssolv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dissolv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dissolve">
                                      <p:cBhvr>
                                        <p:cTn id="1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FEEA4F-2F0E-CBA3-7052-F9C3E17820EB}"/>
              </a:ext>
            </a:extLst>
          </p:cNvPr>
          <p:cNvSpPr>
            <a:spLocks noGrp="1"/>
          </p:cNvSpPr>
          <p:nvPr>
            <p:ph type="title"/>
          </p:nvPr>
        </p:nvSpPr>
        <p:spPr>
          <a:xfrm>
            <a:off x="808638" y="386930"/>
            <a:ext cx="9236700" cy="1188950"/>
          </a:xfrm>
        </p:spPr>
        <p:txBody>
          <a:bodyPr anchor="b">
            <a:normAutofit/>
          </a:bodyPr>
          <a:lstStyle/>
          <a:p>
            <a:r>
              <a:rPr lang="en-US" sz="5400">
                <a:cs typeface="Calibri Light"/>
              </a:rPr>
              <a:t>Online Survey - Results</a:t>
            </a:r>
            <a:endParaRPr lang="en-US" sz="540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8" name="Content Placeholder 2">
            <a:extLst>
              <a:ext uri="{FF2B5EF4-FFF2-40B4-BE49-F238E27FC236}">
                <a16:creationId xmlns:a16="http://schemas.microsoft.com/office/drawing/2014/main" id="{3D190798-5933-09DA-780D-A778B4325F67}"/>
              </a:ext>
            </a:extLst>
          </p:cNvPr>
          <p:cNvGraphicFramePr>
            <a:graphicFrameLocks noGrp="1"/>
          </p:cNvGraphicFramePr>
          <p:nvPr>
            <p:ph idx="1"/>
            <p:extLst>
              <p:ext uri="{D42A27DB-BD31-4B8C-83A1-F6EECF244321}">
                <p14:modId xmlns:p14="http://schemas.microsoft.com/office/powerpoint/2010/main" val="2849894597"/>
              </p:ext>
            </p:extLst>
          </p:nvPr>
        </p:nvGraphicFramePr>
        <p:xfrm>
          <a:off x="342216" y="2819059"/>
          <a:ext cx="5028555" cy="29843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4" descr="Chart, bar chart&#10;&#10;Description automatically generated">
            <a:extLst>
              <a:ext uri="{FF2B5EF4-FFF2-40B4-BE49-F238E27FC236}">
                <a16:creationId xmlns:a16="http://schemas.microsoft.com/office/drawing/2014/main" id="{850D3A2F-8A9B-1B32-AC35-46496E3F1D3A}"/>
              </a:ext>
            </a:extLst>
          </p:cNvPr>
          <p:cNvPicPr>
            <a:picLocks noChangeAspect="1"/>
          </p:cNvPicPr>
          <p:nvPr/>
        </p:nvPicPr>
        <p:blipFill>
          <a:blip r:embed="rId8"/>
          <a:stretch>
            <a:fillRect/>
          </a:stretch>
        </p:blipFill>
        <p:spPr>
          <a:xfrm>
            <a:off x="5530152" y="2739973"/>
            <a:ext cx="5596401" cy="3050368"/>
          </a:xfrm>
          <a:prstGeom prst="rect">
            <a:avLst/>
          </a:prstGeom>
        </p:spPr>
      </p:pic>
    </p:spTree>
    <p:extLst>
      <p:ext uri="{BB962C8B-B14F-4D97-AF65-F5344CB8AC3E}">
        <p14:creationId xmlns:p14="http://schemas.microsoft.com/office/powerpoint/2010/main" val="937107389"/>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1154</Words>
  <Application>Microsoft Macintosh PowerPoint</Application>
  <PresentationFormat>Widescreen</PresentationFormat>
  <Paragraphs>110</Paragraphs>
  <Slides>11</Slides>
  <Notes>9</Notes>
  <HiddenSlides>0</HiddenSlides>
  <MMClips>1</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11</vt:i4>
      </vt:variant>
    </vt:vector>
  </HeadingPairs>
  <TitlesOfParts>
    <vt:vector size="15" baseType="lpstr">
      <vt:lpstr>Arial</vt:lpstr>
      <vt:lpstr>Calibri</vt:lpstr>
      <vt:lpstr>Calibri Light</vt:lpstr>
      <vt:lpstr>Tema di Office</vt:lpstr>
      <vt:lpstr>Shooting Range  with Haply</vt:lpstr>
      <vt:lpstr>Presentazione standard di PowerPoint</vt:lpstr>
      <vt:lpstr>What is the experiment?</vt:lpstr>
      <vt:lpstr>Research Question</vt:lpstr>
      <vt:lpstr>Methods</vt:lpstr>
      <vt:lpstr>Metrics</vt:lpstr>
      <vt:lpstr>Metrics  - Results </vt:lpstr>
      <vt:lpstr>Online Survey</vt:lpstr>
      <vt:lpstr>Online Survey - Results</vt:lpstr>
      <vt:lpstr>Discussion of results </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cHRI</dc:title>
  <dc:creator>Edoardo Panichi</dc:creator>
  <cp:lastModifiedBy>Edoardo Panichi</cp:lastModifiedBy>
  <cp:revision>1</cp:revision>
  <dcterms:created xsi:type="dcterms:W3CDTF">2022-03-21T15:34:23Z</dcterms:created>
  <dcterms:modified xsi:type="dcterms:W3CDTF">2022-03-24T22:09:13Z</dcterms:modified>
</cp:coreProperties>
</file>